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7" r:id="rId1"/>
  </p:sldMasterIdLst>
  <p:sldIdLst>
    <p:sldId id="260" r:id="rId2"/>
    <p:sldId id="262" r:id="rId3"/>
    <p:sldId id="273" r:id="rId4"/>
    <p:sldId id="265" r:id="rId5"/>
    <p:sldId id="272" r:id="rId6"/>
    <p:sldId id="274" r:id="rId7"/>
    <p:sldId id="276" r:id="rId8"/>
    <p:sldId id="271" r:id="rId9"/>
    <p:sldId id="282" r:id="rId10"/>
    <p:sldId id="283" r:id="rId11"/>
    <p:sldId id="275" r:id="rId12"/>
    <p:sldId id="278" r:id="rId13"/>
    <p:sldId id="277" r:id="rId14"/>
    <p:sldId id="266" r:id="rId15"/>
    <p:sldId id="268" r:id="rId16"/>
    <p:sldId id="279" r:id="rId17"/>
    <p:sldId id="269" r:id="rId18"/>
    <p:sldId id="280" r:id="rId19"/>
    <p:sldId id="270"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9"/>
    <p:restoredTop sz="94846"/>
  </p:normalViewPr>
  <p:slideViewPr>
    <p:cSldViewPr snapToGrid="0" snapToObjects="1">
      <p:cViewPr varScale="1">
        <p:scale>
          <a:sx n="86" d="100"/>
          <a:sy n="86" d="100"/>
        </p:scale>
        <p:origin x="216"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C5DC6-D61C-4884-4D82-68C92731E0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4C17FB-B7FB-7AB8-E622-11D041DE8A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4AD212-33D8-1375-D15D-0A36E59BF606}"/>
              </a:ext>
            </a:extLst>
          </p:cNvPr>
          <p:cNvSpPr>
            <a:spLocks noGrp="1"/>
          </p:cNvSpPr>
          <p:nvPr>
            <p:ph type="dt" sz="half" idx="10"/>
          </p:nvPr>
        </p:nvSpPr>
        <p:spPr/>
        <p:txBody>
          <a:bodyPr/>
          <a:lstStyle/>
          <a:p>
            <a:fld id="{9ABC2889-8C66-5F4A-852F-F8ABA5641B6E}" type="datetimeFigureOut">
              <a:rPr lang="en-US" smtClean="0"/>
              <a:t>10/19/22</a:t>
            </a:fld>
            <a:endParaRPr lang="en-US"/>
          </a:p>
        </p:txBody>
      </p:sp>
      <p:sp>
        <p:nvSpPr>
          <p:cNvPr id="5" name="Footer Placeholder 4">
            <a:extLst>
              <a:ext uri="{FF2B5EF4-FFF2-40B4-BE49-F238E27FC236}">
                <a16:creationId xmlns:a16="http://schemas.microsoft.com/office/drawing/2014/main" id="{C1ACE08A-38C8-3A05-BAAC-88A120988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81BAE-FE30-972A-35B6-F21F69E89C1A}"/>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385484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FC52-FE6E-1CE6-464C-9ECBCD5661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130664-7E50-7C16-5843-8F74C4E145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759B2-6812-4BCF-6B2D-1DA4A645DD7E}"/>
              </a:ext>
            </a:extLst>
          </p:cNvPr>
          <p:cNvSpPr>
            <a:spLocks noGrp="1"/>
          </p:cNvSpPr>
          <p:nvPr>
            <p:ph type="dt" sz="half" idx="10"/>
          </p:nvPr>
        </p:nvSpPr>
        <p:spPr/>
        <p:txBody>
          <a:bodyPr/>
          <a:lstStyle/>
          <a:p>
            <a:fld id="{9ABC2889-8C66-5F4A-852F-F8ABA5641B6E}" type="datetimeFigureOut">
              <a:rPr lang="en-US" smtClean="0"/>
              <a:t>10/19/22</a:t>
            </a:fld>
            <a:endParaRPr lang="en-US"/>
          </a:p>
        </p:txBody>
      </p:sp>
      <p:sp>
        <p:nvSpPr>
          <p:cNvPr id="5" name="Footer Placeholder 4">
            <a:extLst>
              <a:ext uri="{FF2B5EF4-FFF2-40B4-BE49-F238E27FC236}">
                <a16:creationId xmlns:a16="http://schemas.microsoft.com/office/drawing/2014/main" id="{8FBEAEF4-47B4-07F0-98FB-25382AEFA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27ADE-F3C7-D522-3475-CA8AD1243693}"/>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2299321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08524-20C0-C9F6-5FC6-52033E045B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17A268-3144-4390-E03D-889E9C47BD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32130-16D5-B851-D6D6-0E2464F2F92B}"/>
              </a:ext>
            </a:extLst>
          </p:cNvPr>
          <p:cNvSpPr>
            <a:spLocks noGrp="1"/>
          </p:cNvSpPr>
          <p:nvPr>
            <p:ph type="dt" sz="half" idx="10"/>
          </p:nvPr>
        </p:nvSpPr>
        <p:spPr/>
        <p:txBody>
          <a:bodyPr/>
          <a:lstStyle/>
          <a:p>
            <a:fld id="{9ABC2889-8C66-5F4A-852F-F8ABA5641B6E}" type="datetimeFigureOut">
              <a:rPr lang="en-US" smtClean="0"/>
              <a:t>10/19/22</a:t>
            </a:fld>
            <a:endParaRPr lang="en-US"/>
          </a:p>
        </p:txBody>
      </p:sp>
      <p:sp>
        <p:nvSpPr>
          <p:cNvPr id="5" name="Footer Placeholder 4">
            <a:extLst>
              <a:ext uri="{FF2B5EF4-FFF2-40B4-BE49-F238E27FC236}">
                <a16:creationId xmlns:a16="http://schemas.microsoft.com/office/drawing/2014/main" id="{3C3AE1EF-7B73-1EE1-0389-A0EFF7C0A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96FDF8-BCAE-BBC6-E13B-585154B1B438}"/>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3806102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31D5C-495B-DE55-8EFD-3107E70C58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83DBF2-729E-CAC6-F97A-0FB9FC254C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93E70-95DE-0A3E-081B-DAF5E948753B}"/>
              </a:ext>
            </a:extLst>
          </p:cNvPr>
          <p:cNvSpPr>
            <a:spLocks noGrp="1"/>
          </p:cNvSpPr>
          <p:nvPr>
            <p:ph type="dt" sz="half" idx="10"/>
          </p:nvPr>
        </p:nvSpPr>
        <p:spPr/>
        <p:txBody>
          <a:bodyPr/>
          <a:lstStyle/>
          <a:p>
            <a:fld id="{9ABC2889-8C66-5F4A-852F-F8ABA5641B6E}" type="datetimeFigureOut">
              <a:rPr lang="en-US" smtClean="0"/>
              <a:t>10/19/22</a:t>
            </a:fld>
            <a:endParaRPr lang="en-US"/>
          </a:p>
        </p:txBody>
      </p:sp>
      <p:sp>
        <p:nvSpPr>
          <p:cNvPr id="5" name="Footer Placeholder 4">
            <a:extLst>
              <a:ext uri="{FF2B5EF4-FFF2-40B4-BE49-F238E27FC236}">
                <a16:creationId xmlns:a16="http://schemas.microsoft.com/office/drawing/2014/main" id="{9217D303-6A6C-EC08-003B-AAA589ADD6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92FE7-54F4-6276-D13B-16090C6B219B}"/>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1978858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84B78-BB13-8F58-D1FE-A62AFFDB34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176655-BB4F-9CFE-2152-C4FB02D74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BD1171-8248-E810-408F-1093CC32419C}"/>
              </a:ext>
            </a:extLst>
          </p:cNvPr>
          <p:cNvSpPr>
            <a:spLocks noGrp="1"/>
          </p:cNvSpPr>
          <p:nvPr>
            <p:ph type="dt" sz="half" idx="10"/>
          </p:nvPr>
        </p:nvSpPr>
        <p:spPr/>
        <p:txBody>
          <a:bodyPr/>
          <a:lstStyle/>
          <a:p>
            <a:fld id="{9ABC2889-8C66-5F4A-852F-F8ABA5641B6E}" type="datetimeFigureOut">
              <a:rPr lang="en-US" smtClean="0"/>
              <a:t>10/19/22</a:t>
            </a:fld>
            <a:endParaRPr lang="en-US"/>
          </a:p>
        </p:txBody>
      </p:sp>
      <p:sp>
        <p:nvSpPr>
          <p:cNvPr id="5" name="Footer Placeholder 4">
            <a:extLst>
              <a:ext uri="{FF2B5EF4-FFF2-40B4-BE49-F238E27FC236}">
                <a16:creationId xmlns:a16="http://schemas.microsoft.com/office/drawing/2014/main" id="{8F23754E-04D1-A383-F135-8A59DBB08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5CC6A-28FD-11BB-3A3B-9442F858D368}"/>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3247150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29F51-0EAB-E2DE-174D-865214D51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57AC5E-D343-A1AF-D3DA-2D992837F1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7C22EB-3FE4-AC9B-94F2-3C088DBAD5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4723B-CED4-5D45-61BA-80DCB55659A7}"/>
              </a:ext>
            </a:extLst>
          </p:cNvPr>
          <p:cNvSpPr>
            <a:spLocks noGrp="1"/>
          </p:cNvSpPr>
          <p:nvPr>
            <p:ph type="dt" sz="half" idx="10"/>
          </p:nvPr>
        </p:nvSpPr>
        <p:spPr/>
        <p:txBody>
          <a:bodyPr/>
          <a:lstStyle/>
          <a:p>
            <a:fld id="{9ABC2889-8C66-5F4A-852F-F8ABA5641B6E}" type="datetimeFigureOut">
              <a:rPr lang="en-US" smtClean="0"/>
              <a:t>10/19/22</a:t>
            </a:fld>
            <a:endParaRPr lang="en-US"/>
          </a:p>
        </p:txBody>
      </p:sp>
      <p:sp>
        <p:nvSpPr>
          <p:cNvPr id="6" name="Footer Placeholder 5">
            <a:extLst>
              <a:ext uri="{FF2B5EF4-FFF2-40B4-BE49-F238E27FC236}">
                <a16:creationId xmlns:a16="http://schemas.microsoft.com/office/drawing/2014/main" id="{2681383D-CC50-EB41-E915-D62EE3DB68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146AA-B3EC-AEC0-4945-6B4D6C11625D}"/>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2726085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028F3-0B3F-1265-FB76-61591CD7F9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0C521F-8EEA-DAAE-B490-25619C734C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2559EE-147F-FF3F-EFC1-E0A000DAD3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8457E7-94C2-19EF-8BF3-46CEBD3896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B8CFDF-A460-5387-7D07-77D4AEF46C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D1C51E-F60B-9419-C190-8A8CD757D5D6}"/>
              </a:ext>
            </a:extLst>
          </p:cNvPr>
          <p:cNvSpPr>
            <a:spLocks noGrp="1"/>
          </p:cNvSpPr>
          <p:nvPr>
            <p:ph type="dt" sz="half" idx="10"/>
          </p:nvPr>
        </p:nvSpPr>
        <p:spPr/>
        <p:txBody>
          <a:bodyPr/>
          <a:lstStyle/>
          <a:p>
            <a:fld id="{9ABC2889-8C66-5F4A-852F-F8ABA5641B6E}" type="datetimeFigureOut">
              <a:rPr lang="en-US" smtClean="0"/>
              <a:t>10/19/22</a:t>
            </a:fld>
            <a:endParaRPr lang="en-US"/>
          </a:p>
        </p:txBody>
      </p:sp>
      <p:sp>
        <p:nvSpPr>
          <p:cNvPr id="8" name="Footer Placeholder 7">
            <a:extLst>
              <a:ext uri="{FF2B5EF4-FFF2-40B4-BE49-F238E27FC236}">
                <a16:creationId xmlns:a16="http://schemas.microsoft.com/office/drawing/2014/main" id="{4335053B-1991-AEBB-64BD-8FDBD30AA7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9AACDC-68C2-3D9F-99B0-6269BD8FF2D4}"/>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3968488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F75F-A027-7931-9412-EAFB5B9B80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9DD55-C755-7FE1-E940-A286E048306F}"/>
              </a:ext>
            </a:extLst>
          </p:cNvPr>
          <p:cNvSpPr>
            <a:spLocks noGrp="1"/>
          </p:cNvSpPr>
          <p:nvPr>
            <p:ph type="dt" sz="half" idx="10"/>
          </p:nvPr>
        </p:nvSpPr>
        <p:spPr/>
        <p:txBody>
          <a:bodyPr/>
          <a:lstStyle/>
          <a:p>
            <a:fld id="{9ABC2889-8C66-5F4A-852F-F8ABA5641B6E}" type="datetimeFigureOut">
              <a:rPr lang="en-US" smtClean="0"/>
              <a:t>10/19/22</a:t>
            </a:fld>
            <a:endParaRPr lang="en-US"/>
          </a:p>
        </p:txBody>
      </p:sp>
      <p:sp>
        <p:nvSpPr>
          <p:cNvPr id="4" name="Footer Placeholder 3">
            <a:extLst>
              <a:ext uri="{FF2B5EF4-FFF2-40B4-BE49-F238E27FC236}">
                <a16:creationId xmlns:a16="http://schemas.microsoft.com/office/drawing/2014/main" id="{785B1104-3E1C-23AD-C558-66B87D1D07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8CE94F-F391-2229-411E-53F7C1F78AB5}"/>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4164072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46FB52-0C14-6825-9BD7-2AA41A6BE1A8}"/>
              </a:ext>
            </a:extLst>
          </p:cNvPr>
          <p:cNvSpPr>
            <a:spLocks noGrp="1"/>
          </p:cNvSpPr>
          <p:nvPr>
            <p:ph type="dt" sz="half" idx="10"/>
          </p:nvPr>
        </p:nvSpPr>
        <p:spPr/>
        <p:txBody>
          <a:bodyPr/>
          <a:lstStyle/>
          <a:p>
            <a:fld id="{9ABC2889-8C66-5F4A-852F-F8ABA5641B6E}" type="datetimeFigureOut">
              <a:rPr lang="en-US" smtClean="0"/>
              <a:t>10/19/22</a:t>
            </a:fld>
            <a:endParaRPr lang="en-US"/>
          </a:p>
        </p:txBody>
      </p:sp>
      <p:sp>
        <p:nvSpPr>
          <p:cNvPr id="3" name="Footer Placeholder 2">
            <a:extLst>
              <a:ext uri="{FF2B5EF4-FFF2-40B4-BE49-F238E27FC236}">
                <a16:creationId xmlns:a16="http://schemas.microsoft.com/office/drawing/2014/main" id="{B8DA1FA5-1188-44EC-55AC-533D35B0FF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B41CCB-B718-FAA8-96D6-8C548D713E2A}"/>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189049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F44D-BAE4-A606-887C-96246330E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11F57A-4E03-ED61-4419-89536A8752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D9235-EAE6-3F94-A062-0B1858F9D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C6693D-77C1-605F-2014-05A08DD44916}"/>
              </a:ext>
            </a:extLst>
          </p:cNvPr>
          <p:cNvSpPr>
            <a:spLocks noGrp="1"/>
          </p:cNvSpPr>
          <p:nvPr>
            <p:ph type="dt" sz="half" idx="10"/>
          </p:nvPr>
        </p:nvSpPr>
        <p:spPr/>
        <p:txBody>
          <a:bodyPr/>
          <a:lstStyle/>
          <a:p>
            <a:fld id="{9ABC2889-8C66-5F4A-852F-F8ABA5641B6E}" type="datetimeFigureOut">
              <a:rPr lang="en-US" smtClean="0"/>
              <a:t>10/19/22</a:t>
            </a:fld>
            <a:endParaRPr lang="en-US"/>
          </a:p>
        </p:txBody>
      </p:sp>
      <p:sp>
        <p:nvSpPr>
          <p:cNvPr id="6" name="Footer Placeholder 5">
            <a:extLst>
              <a:ext uri="{FF2B5EF4-FFF2-40B4-BE49-F238E27FC236}">
                <a16:creationId xmlns:a16="http://schemas.microsoft.com/office/drawing/2014/main" id="{DAA7E5EC-0B98-FA27-D4DD-0492D2862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1B6B6-102E-FF64-5CFD-76498CE59923}"/>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2197041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A745-9F2B-A145-8A35-232AE1A41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BC56E6-306E-4F3B-2D65-8463C58661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D72130-586C-E8A9-DF29-B2E58D74F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4ECDA-92FB-2D7B-3FEE-F92D07382F68}"/>
              </a:ext>
            </a:extLst>
          </p:cNvPr>
          <p:cNvSpPr>
            <a:spLocks noGrp="1"/>
          </p:cNvSpPr>
          <p:nvPr>
            <p:ph type="dt" sz="half" idx="10"/>
          </p:nvPr>
        </p:nvSpPr>
        <p:spPr/>
        <p:txBody>
          <a:bodyPr/>
          <a:lstStyle/>
          <a:p>
            <a:fld id="{9ABC2889-8C66-5F4A-852F-F8ABA5641B6E}" type="datetimeFigureOut">
              <a:rPr lang="en-US" smtClean="0"/>
              <a:t>10/19/22</a:t>
            </a:fld>
            <a:endParaRPr lang="en-US"/>
          </a:p>
        </p:txBody>
      </p:sp>
      <p:sp>
        <p:nvSpPr>
          <p:cNvPr id="6" name="Footer Placeholder 5">
            <a:extLst>
              <a:ext uri="{FF2B5EF4-FFF2-40B4-BE49-F238E27FC236}">
                <a16:creationId xmlns:a16="http://schemas.microsoft.com/office/drawing/2014/main" id="{5790A6AE-3DE4-D7F0-FD3E-9260F93F31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27FB6-97CE-2A4B-F3D3-35ACA0967531}"/>
              </a:ext>
            </a:extLst>
          </p:cNvPr>
          <p:cNvSpPr>
            <a:spLocks noGrp="1"/>
          </p:cNvSpPr>
          <p:nvPr>
            <p:ph type="sldNum" sz="quarter" idx="12"/>
          </p:nvPr>
        </p:nvSpPr>
        <p:spPr/>
        <p:txBody>
          <a:bodyPr/>
          <a:lstStyle/>
          <a:p>
            <a:fld id="{17D875AF-654D-B549-8251-93193F16D618}" type="slidenum">
              <a:rPr lang="en-US" smtClean="0"/>
              <a:t>‹#›</a:t>
            </a:fld>
            <a:endParaRPr lang="en-US"/>
          </a:p>
        </p:txBody>
      </p:sp>
    </p:spTree>
    <p:extLst>
      <p:ext uri="{BB962C8B-B14F-4D97-AF65-F5344CB8AC3E}">
        <p14:creationId xmlns:p14="http://schemas.microsoft.com/office/powerpoint/2010/main" val="14494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44BFDF-4A04-C66B-99E8-5BCDB1B0E5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8A5197-9B0F-15B5-1193-C673E2B9FB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7AEC25-4C5F-B327-D4EF-45C355A33D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BC2889-8C66-5F4A-852F-F8ABA5641B6E}" type="datetimeFigureOut">
              <a:rPr lang="en-US" smtClean="0"/>
              <a:t>10/19/22</a:t>
            </a:fld>
            <a:endParaRPr lang="en-US"/>
          </a:p>
        </p:txBody>
      </p:sp>
      <p:sp>
        <p:nvSpPr>
          <p:cNvPr id="5" name="Footer Placeholder 4">
            <a:extLst>
              <a:ext uri="{FF2B5EF4-FFF2-40B4-BE49-F238E27FC236}">
                <a16:creationId xmlns:a16="http://schemas.microsoft.com/office/drawing/2014/main" id="{586FAC64-3525-59B4-7F35-FB2BCEB1CE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347AB0-BBB5-B276-D488-4CE3D277F5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875AF-654D-B549-8251-93193F16D618}" type="slidenum">
              <a:rPr lang="en-US" smtClean="0"/>
              <a:t>‹#›</a:t>
            </a:fld>
            <a:endParaRPr lang="en-US"/>
          </a:p>
        </p:txBody>
      </p:sp>
    </p:spTree>
    <p:extLst>
      <p:ext uri="{BB962C8B-B14F-4D97-AF65-F5344CB8AC3E}">
        <p14:creationId xmlns:p14="http://schemas.microsoft.com/office/powerpoint/2010/main" val="1611497907"/>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2.mov"/><Relationship Id="rId7" Type="http://schemas.openxmlformats.org/officeDocument/2006/relationships/image" Target="../media/image2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8.png"/><Relationship Id="rId5" Type="http://schemas.openxmlformats.org/officeDocument/2006/relationships/slideLayout" Target="../slideLayouts/slideLayout1.xml"/><Relationship Id="rId4" Type="http://schemas.openxmlformats.org/officeDocument/2006/relationships/video" Target="../media/media2.mov"/></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1.xml"/><Relationship Id="rId1" Type="http://schemas.openxmlformats.org/officeDocument/2006/relationships/video" Target="https://www.youtube.com/embed/FwFduRA_L6Q?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6013185" cy="523220"/>
          </a:xfrm>
          <a:prstGeom prst="rect">
            <a:avLst/>
          </a:prstGeom>
          <a:noFill/>
        </p:spPr>
        <p:txBody>
          <a:bodyPr wrap="none" rtlCol="0">
            <a:spAutoFit/>
          </a:bodyPr>
          <a:lstStyle/>
          <a:p>
            <a:r>
              <a:rPr lang="en-US" sz="2800" b="1" dirty="0">
                <a:latin typeface="Times" pitchFamily="2" charset="0"/>
              </a:rPr>
              <a:t>Convolutional Neural Network - CNN</a:t>
            </a:r>
          </a:p>
        </p:txBody>
      </p:sp>
      <p:sp>
        <p:nvSpPr>
          <p:cNvPr id="5" name="TextBox 4">
            <a:extLst>
              <a:ext uri="{FF2B5EF4-FFF2-40B4-BE49-F238E27FC236}">
                <a16:creationId xmlns:a16="http://schemas.microsoft.com/office/drawing/2014/main" id="{38FB3934-85AE-71CB-DEB7-47AF5FC9A3A1}"/>
              </a:ext>
            </a:extLst>
          </p:cNvPr>
          <p:cNvSpPr txBox="1"/>
          <p:nvPr/>
        </p:nvSpPr>
        <p:spPr>
          <a:xfrm>
            <a:off x="512064" y="986516"/>
            <a:ext cx="11326368" cy="6001643"/>
          </a:xfrm>
          <a:prstGeom prst="rect">
            <a:avLst/>
          </a:prstGeom>
          <a:noFill/>
        </p:spPr>
        <p:txBody>
          <a:bodyPr wrap="square" rtlCol="0">
            <a:spAutoFit/>
          </a:bodyPr>
          <a:lstStyle/>
          <a:p>
            <a:pPr algn="just"/>
            <a:r>
              <a:rPr lang="en-US" sz="2400" u="sng" dirty="0">
                <a:latin typeface="Times" pitchFamily="2" charset="0"/>
              </a:rPr>
              <a:t>Outline</a:t>
            </a:r>
            <a:endParaRPr lang="en-US" sz="2000" u="sng" dirty="0">
              <a:latin typeface="Times" pitchFamily="2" charset="0"/>
            </a:endParaRPr>
          </a:p>
          <a:p>
            <a:pPr marL="342900" indent="-342900" algn="just">
              <a:lnSpc>
                <a:spcPct val="150000"/>
              </a:lnSpc>
              <a:buAutoNum type="arabicPeriod"/>
            </a:pPr>
            <a:r>
              <a:rPr lang="en-US" sz="2000" dirty="0">
                <a:latin typeface="Times" pitchFamily="2" charset="0"/>
              </a:rPr>
              <a:t>Why convolutional neural network</a:t>
            </a:r>
          </a:p>
          <a:p>
            <a:pPr marL="342900" indent="-342900" algn="just">
              <a:lnSpc>
                <a:spcPct val="150000"/>
              </a:lnSpc>
              <a:buAutoNum type="arabicPeriod"/>
            </a:pPr>
            <a:r>
              <a:rPr lang="en-US" sz="2000" dirty="0">
                <a:latin typeface="Times" pitchFamily="2" charset="0"/>
              </a:rPr>
              <a:t>Comparison of ANN with CNN in a simple example</a:t>
            </a:r>
          </a:p>
          <a:p>
            <a:pPr marL="342900" indent="-342900" algn="just">
              <a:lnSpc>
                <a:spcPct val="150000"/>
              </a:lnSpc>
              <a:buAutoNum type="arabicPeriod"/>
            </a:pPr>
            <a:r>
              <a:rPr lang="en-US" sz="2000" dirty="0">
                <a:latin typeface="Times" pitchFamily="2" charset="0"/>
              </a:rPr>
              <a:t>The structure of convolutional neural network</a:t>
            </a:r>
          </a:p>
          <a:p>
            <a:pPr lvl="1" algn="just">
              <a:lnSpc>
                <a:spcPct val="150000"/>
              </a:lnSpc>
            </a:pPr>
            <a:r>
              <a:rPr lang="en-US" sz="2000" dirty="0">
                <a:latin typeface="Times" pitchFamily="2" charset="0"/>
              </a:rPr>
              <a:t>- What is filter or convolution</a:t>
            </a:r>
          </a:p>
          <a:p>
            <a:pPr lvl="1" algn="just"/>
            <a:r>
              <a:rPr lang="en-US" sz="2000" dirty="0">
                <a:latin typeface="Times" pitchFamily="2" charset="0"/>
              </a:rPr>
              <a:t>- What is stride</a:t>
            </a:r>
          </a:p>
          <a:p>
            <a:pPr lvl="1" algn="just"/>
            <a:r>
              <a:rPr lang="en-US" sz="2000" dirty="0">
                <a:latin typeface="Times" pitchFamily="2" charset="0"/>
              </a:rPr>
              <a:t>- What is padding</a:t>
            </a:r>
          </a:p>
          <a:p>
            <a:pPr lvl="1" algn="just">
              <a:lnSpc>
                <a:spcPct val="150000"/>
              </a:lnSpc>
            </a:pPr>
            <a:r>
              <a:rPr lang="en-US" sz="2000" dirty="0">
                <a:latin typeface="Times" pitchFamily="2" charset="0"/>
              </a:rPr>
              <a:t>- What is pooling (Max and Average pooling) </a:t>
            </a:r>
          </a:p>
          <a:p>
            <a:pPr marL="342900" indent="-342900" algn="just">
              <a:lnSpc>
                <a:spcPct val="150000"/>
              </a:lnSpc>
              <a:buAutoNum type="arabicPeriod"/>
            </a:pPr>
            <a:r>
              <a:rPr lang="en-US" sz="2000" dirty="0">
                <a:latin typeface="Times" pitchFamily="2" charset="0"/>
              </a:rPr>
              <a:t>Looking at different CNN structure (i.e. </a:t>
            </a:r>
            <a:r>
              <a:rPr lang="en-US" sz="2000" dirty="0" err="1">
                <a:latin typeface="Times" pitchFamily="2" charset="0"/>
              </a:rPr>
              <a:t>AlexNet</a:t>
            </a:r>
            <a:r>
              <a:rPr lang="en-US" sz="2000" dirty="0">
                <a:latin typeface="Times" pitchFamily="2" charset="0"/>
              </a:rPr>
              <a:t>, </a:t>
            </a:r>
            <a:r>
              <a:rPr lang="en-US" sz="2000" dirty="0" err="1">
                <a:latin typeface="Times" pitchFamily="2" charset="0"/>
              </a:rPr>
              <a:t>GoogleNet</a:t>
            </a:r>
            <a:r>
              <a:rPr lang="en-US" sz="2000" dirty="0">
                <a:latin typeface="Times" pitchFamily="2" charset="0"/>
              </a:rPr>
              <a:t>, </a:t>
            </a:r>
            <a:r>
              <a:rPr lang="en-US" sz="2000" dirty="0" err="1">
                <a:latin typeface="Times" pitchFamily="2" charset="0"/>
              </a:rPr>
              <a:t>ResNet</a:t>
            </a:r>
            <a:r>
              <a:rPr lang="en-US" sz="2000" dirty="0">
                <a:latin typeface="Times" pitchFamily="2" charset="0"/>
              </a:rPr>
              <a:t>, …)</a:t>
            </a:r>
          </a:p>
          <a:p>
            <a:pPr marL="342900" indent="-342900" algn="just">
              <a:lnSpc>
                <a:spcPct val="150000"/>
              </a:lnSpc>
              <a:buAutoNum type="arabicPeriod"/>
            </a:pPr>
            <a:r>
              <a:rPr lang="en-US" sz="2000" dirty="0">
                <a:latin typeface="Times" pitchFamily="2" charset="0"/>
              </a:rPr>
              <a:t>How to code convolutional neural network in python</a:t>
            </a:r>
          </a:p>
          <a:p>
            <a:pPr marL="342900" indent="-342900" algn="just">
              <a:lnSpc>
                <a:spcPct val="150000"/>
              </a:lnSpc>
              <a:buAutoNum type="arabicPeriod"/>
            </a:pPr>
            <a:r>
              <a:rPr lang="en-US" sz="2000" dirty="0">
                <a:latin typeface="Times" pitchFamily="2" charset="0"/>
              </a:rPr>
              <a:t>Hands on project</a:t>
            </a:r>
          </a:p>
          <a:p>
            <a:pPr lvl="1" algn="just">
              <a:lnSpc>
                <a:spcPct val="150000"/>
              </a:lnSpc>
            </a:pPr>
            <a:r>
              <a:rPr lang="en-US" sz="2000" dirty="0">
                <a:latin typeface="Times" pitchFamily="2" charset="0"/>
              </a:rPr>
              <a:t>- What is transfer learning</a:t>
            </a:r>
          </a:p>
          <a:p>
            <a:pPr lvl="1" algn="just">
              <a:lnSpc>
                <a:spcPct val="150000"/>
              </a:lnSpc>
            </a:pPr>
            <a:r>
              <a:rPr lang="en-US" sz="2000" dirty="0">
                <a:latin typeface="Times" pitchFamily="2" charset="0"/>
              </a:rPr>
              <a:t>- Apply convolutional neural network for image classification</a:t>
            </a:r>
          </a:p>
          <a:p>
            <a:pPr lvl="1" algn="just"/>
            <a:endParaRPr lang="en-US" sz="2000" dirty="0">
              <a:latin typeface="Times" pitchFamily="2" charset="0"/>
            </a:endParaRPr>
          </a:p>
        </p:txBody>
      </p:sp>
    </p:spTree>
    <p:extLst>
      <p:ext uri="{BB962C8B-B14F-4D97-AF65-F5344CB8AC3E}">
        <p14:creationId xmlns:p14="http://schemas.microsoft.com/office/powerpoint/2010/main" val="4053218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2952D9-79C3-4C07-0458-04C3823B224C}"/>
              </a:ext>
            </a:extLst>
          </p:cNvPr>
          <p:cNvSpPr txBox="1"/>
          <p:nvPr/>
        </p:nvSpPr>
        <p:spPr>
          <a:xfrm>
            <a:off x="512064" y="316992"/>
            <a:ext cx="7143430" cy="523220"/>
          </a:xfrm>
          <a:prstGeom prst="rect">
            <a:avLst/>
          </a:prstGeom>
          <a:noFill/>
        </p:spPr>
        <p:txBody>
          <a:bodyPr wrap="none" rtlCol="0">
            <a:spAutoFit/>
          </a:bodyPr>
          <a:lstStyle/>
          <a:p>
            <a:r>
              <a:rPr lang="en-US" sz="2800" dirty="0">
                <a:latin typeface="Times" pitchFamily="2" charset="0"/>
              </a:rPr>
              <a:t>3. The structure of convolutional neural network</a:t>
            </a:r>
          </a:p>
        </p:txBody>
      </p:sp>
      <p:sp>
        <p:nvSpPr>
          <p:cNvPr id="11" name="TextBox 10">
            <a:extLst>
              <a:ext uri="{FF2B5EF4-FFF2-40B4-BE49-F238E27FC236}">
                <a16:creationId xmlns:a16="http://schemas.microsoft.com/office/drawing/2014/main" id="{361D061B-43AE-BF4F-1891-8F5B13C518CA}"/>
              </a:ext>
            </a:extLst>
          </p:cNvPr>
          <p:cNvSpPr txBox="1"/>
          <p:nvPr/>
        </p:nvSpPr>
        <p:spPr>
          <a:xfrm>
            <a:off x="3019447" y="5980935"/>
            <a:ext cx="1745991" cy="477054"/>
          </a:xfrm>
          <a:prstGeom prst="rect">
            <a:avLst/>
          </a:prstGeom>
          <a:noFill/>
        </p:spPr>
        <p:txBody>
          <a:bodyPr wrap="none" rtlCol="0">
            <a:spAutoFit/>
          </a:bodyPr>
          <a:lstStyle/>
          <a:p>
            <a:r>
              <a:rPr lang="en-US" sz="2500" dirty="0">
                <a:latin typeface="Times" pitchFamily="2" charset="0"/>
              </a:rPr>
              <a:t>Input Image</a:t>
            </a:r>
          </a:p>
        </p:txBody>
      </p:sp>
      <p:graphicFrame>
        <p:nvGraphicFramePr>
          <p:cNvPr id="7" name="Table 8">
            <a:extLst>
              <a:ext uri="{FF2B5EF4-FFF2-40B4-BE49-F238E27FC236}">
                <a16:creationId xmlns:a16="http://schemas.microsoft.com/office/drawing/2014/main" id="{5A011822-8AF3-DA11-64E8-21BD0CE9600E}"/>
              </a:ext>
            </a:extLst>
          </p:cNvPr>
          <p:cNvGraphicFramePr>
            <a:graphicFrameLocks noGrp="1"/>
          </p:cNvGraphicFramePr>
          <p:nvPr>
            <p:extLst>
              <p:ext uri="{D42A27DB-BD31-4B8C-83A1-F6EECF244321}">
                <p14:modId xmlns:p14="http://schemas.microsoft.com/office/powerpoint/2010/main" val="1892962728"/>
              </p:ext>
            </p:extLst>
          </p:nvPr>
        </p:nvGraphicFramePr>
        <p:xfrm>
          <a:off x="6918793" y="1499017"/>
          <a:ext cx="3154595" cy="3072985"/>
        </p:xfrm>
        <a:graphic>
          <a:graphicData uri="http://schemas.openxmlformats.org/drawingml/2006/table">
            <a:tbl>
              <a:tblPr firstRow="1" bandRow="1">
                <a:tableStyleId>{5C22544A-7EE6-4342-B048-85BDC9FD1C3A}</a:tableStyleId>
              </a:tblPr>
              <a:tblGrid>
                <a:gridCol w="630919">
                  <a:extLst>
                    <a:ext uri="{9D8B030D-6E8A-4147-A177-3AD203B41FA5}">
                      <a16:colId xmlns:a16="http://schemas.microsoft.com/office/drawing/2014/main" val="3206646337"/>
                    </a:ext>
                  </a:extLst>
                </a:gridCol>
                <a:gridCol w="630919">
                  <a:extLst>
                    <a:ext uri="{9D8B030D-6E8A-4147-A177-3AD203B41FA5}">
                      <a16:colId xmlns:a16="http://schemas.microsoft.com/office/drawing/2014/main" val="3009178242"/>
                    </a:ext>
                  </a:extLst>
                </a:gridCol>
                <a:gridCol w="630919">
                  <a:extLst>
                    <a:ext uri="{9D8B030D-6E8A-4147-A177-3AD203B41FA5}">
                      <a16:colId xmlns:a16="http://schemas.microsoft.com/office/drawing/2014/main" val="1054089697"/>
                    </a:ext>
                  </a:extLst>
                </a:gridCol>
                <a:gridCol w="630919">
                  <a:extLst>
                    <a:ext uri="{9D8B030D-6E8A-4147-A177-3AD203B41FA5}">
                      <a16:colId xmlns:a16="http://schemas.microsoft.com/office/drawing/2014/main" val="1632027393"/>
                    </a:ext>
                  </a:extLst>
                </a:gridCol>
                <a:gridCol w="630919">
                  <a:extLst>
                    <a:ext uri="{9D8B030D-6E8A-4147-A177-3AD203B41FA5}">
                      <a16:colId xmlns:a16="http://schemas.microsoft.com/office/drawing/2014/main" val="3728813456"/>
                    </a:ext>
                  </a:extLst>
                </a:gridCol>
              </a:tblGrid>
              <a:tr h="614597">
                <a:tc>
                  <a:txBody>
                    <a:bodyPr/>
                    <a:lstStyle/>
                    <a:p>
                      <a:pPr algn="ctr"/>
                      <a:r>
                        <a:rPr lang="en-US" dirty="0"/>
                        <a:t>F1</a:t>
                      </a:r>
                    </a:p>
                  </a:txBody>
                  <a:tcPr>
                    <a:solidFill>
                      <a:srgbClr val="FF0000"/>
                    </a:solidFill>
                  </a:tcPr>
                </a:tc>
                <a:tc>
                  <a:txBody>
                    <a:bodyPr/>
                    <a:lstStyle/>
                    <a:p>
                      <a:pPr algn="ctr"/>
                      <a:r>
                        <a:rPr lang="en-US" dirty="0"/>
                        <a:t>F2</a:t>
                      </a:r>
                    </a:p>
                  </a:txBody>
                  <a:tcPr>
                    <a:solidFill>
                      <a:srgbClr val="FF0000"/>
                    </a:solidFill>
                  </a:tcPr>
                </a:tc>
                <a:tc>
                  <a:txBody>
                    <a:bodyPr/>
                    <a:lstStyle/>
                    <a:p>
                      <a:pPr algn="ctr"/>
                      <a:r>
                        <a:rPr lang="en-US" dirty="0"/>
                        <a:t>F3</a:t>
                      </a:r>
                      <a:endParaRPr lang="en-US" b="0" dirty="0"/>
                    </a:p>
                  </a:txBody>
                  <a:tcPr>
                    <a:solidFill>
                      <a:srgbClr val="FF0000"/>
                    </a:solidFill>
                  </a:tcPr>
                </a:tc>
                <a:tc>
                  <a:txBody>
                    <a:bodyPr/>
                    <a:lstStyle/>
                    <a:p>
                      <a:pPr algn="ctr"/>
                      <a:r>
                        <a:rPr lang="en-US" dirty="0"/>
                        <a:t>F4</a:t>
                      </a:r>
                    </a:p>
                  </a:txBody>
                  <a:tcPr>
                    <a:solidFill>
                      <a:srgbClr val="FF0000"/>
                    </a:solidFill>
                  </a:tcPr>
                </a:tc>
                <a:tc>
                  <a:txBody>
                    <a:bodyPr/>
                    <a:lstStyle/>
                    <a:p>
                      <a:pPr algn="ctr"/>
                      <a:r>
                        <a:rPr lang="en-US" dirty="0"/>
                        <a:t>F5</a:t>
                      </a:r>
                    </a:p>
                  </a:txBody>
                  <a:tcPr>
                    <a:solidFill>
                      <a:srgbClr val="FF0000"/>
                    </a:solidFill>
                  </a:tcPr>
                </a:tc>
                <a:extLst>
                  <a:ext uri="{0D108BD9-81ED-4DB2-BD59-A6C34878D82A}">
                    <a16:rowId xmlns:a16="http://schemas.microsoft.com/office/drawing/2014/main" val="3490680134"/>
                  </a:ext>
                </a:extLst>
              </a:tr>
              <a:tr h="614597">
                <a:tc>
                  <a:txBody>
                    <a:bodyPr/>
                    <a:lstStyle/>
                    <a:p>
                      <a:pPr algn="ctr"/>
                      <a:r>
                        <a:rPr lang="en-US" dirty="0">
                          <a:solidFill>
                            <a:schemeClr val="bg1"/>
                          </a:solidFill>
                        </a:rPr>
                        <a:t>F6</a:t>
                      </a:r>
                    </a:p>
                  </a:txBody>
                  <a:tcPr>
                    <a:solidFill>
                      <a:srgbClr val="FF0000"/>
                    </a:solidFill>
                  </a:tcPr>
                </a:tc>
                <a:tc>
                  <a:txBody>
                    <a:bodyPr/>
                    <a:lstStyle/>
                    <a:p>
                      <a:pPr algn="ctr"/>
                      <a:r>
                        <a:rPr lang="en-US" dirty="0">
                          <a:solidFill>
                            <a:schemeClr val="bg1"/>
                          </a:solidFill>
                        </a:rPr>
                        <a:t>F7</a:t>
                      </a:r>
                    </a:p>
                  </a:txBody>
                  <a:tcPr>
                    <a:solidFill>
                      <a:srgbClr val="FF0000"/>
                    </a:solidFill>
                  </a:tcPr>
                </a:tc>
                <a:tc>
                  <a:txBody>
                    <a:bodyPr/>
                    <a:lstStyle/>
                    <a:p>
                      <a:pPr algn="ctr"/>
                      <a:r>
                        <a:rPr lang="en-US" dirty="0">
                          <a:solidFill>
                            <a:schemeClr val="bg1"/>
                          </a:solidFill>
                        </a:rPr>
                        <a:t>F8</a:t>
                      </a:r>
                      <a:endParaRPr lang="en-US" b="0" dirty="0">
                        <a:solidFill>
                          <a:schemeClr val="bg1"/>
                        </a:solidFill>
                      </a:endParaRPr>
                    </a:p>
                  </a:txBody>
                  <a:tcPr>
                    <a:solidFill>
                      <a:srgbClr val="FF0000"/>
                    </a:solidFill>
                  </a:tcPr>
                </a:tc>
                <a:tc>
                  <a:txBody>
                    <a:bodyPr/>
                    <a:lstStyle/>
                    <a:p>
                      <a:pPr algn="ctr"/>
                      <a:r>
                        <a:rPr lang="en-US" dirty="0">
                          <a:solidFill>
                            <a:schemeClr val="bg1"/>
                          </a:solidFill>
                        </a:rPr>
                        <a:t>F9</a:t>
                      </a:r>
                    </a:p>
                  </a:txBody>
                  <a:tcPr>
                    <a:solidFill>
                      <a:srgbClr val="FF0000"/>
                    </a:solidFill>
                  </a:tcPr>
                </a:tc>
                <a:tc>
                  <a:txBody>
                    <a:bodyPr/>
                    <a:lstStyle/>
                    <a:p>
                      <a:pPr algn="ctr"/>
                      <a:r>
                        <a:rPr lang="en-US" dirty="0">
                          <a:solidFill>
                            <a:schemeClr val="bg1"/>
                          </a:solidFill>
                        </a:rPr>
                        <a:t>F10</a:t>
                      </a:r>
                    </a:p>
                  </a:txBody>
                  <a:tcPr>
                    <a:solidFill>
                      <a:srgbClr val="FF0000"/>
                    </a:solidFill>
                  </a:tcPr>
                </a:tc>
                <a:extLst>
                  <a:ext uri="{0D108BD9-81ED-4DB2-BD59-A6C34878D82A}">
                    <a16:rowId xmlns:a16="http://schemas.microsoft.com/office/drawing/2014/main" val="3765268214"/>
                  </a:ext>
                </a:extLst>
              </a:tr>
              <a:tr h="614597">
                <a:tc>
                  <a:txBody>
                    <a:bodyPr/>
                    <a:lstStyle/>
                    <a:p>
                      <a:pPr algn="ctr"/>
                      <a:r>
                        <a:rPr lang="en-US" dirty="0">
                          <a:solidFill>
                            <a:schemeClr val="bg1"/>
                          </a:solidFill>
                        </a:rPr>
                        <a:t>F11</a:t>
                      </a:r>
                    </a:p>
                  </a:txBody>
                  <a:tcPr>
                    <a:solidFill>
                      <a:srgbClr val="FF0000"/>
                    </a:solidFill>
                  </a:tcPr>
                </a:tc>
                <a:tc>
                  <a:txBody>
                    <a:bodyPr/>
                    <a:lstStyle/>
                    <a:p>
                      <a:pPr algn="ctr"/>
                      <a:r>
                        <a:rPr lang="en-US" dirty="0">
                          <a:solidFill>
                            <a:schemeClr val="bg1"/>
                          </a:solidFill>
                        </a:rPr>
                        <a:t>F12</a:t>
                      </a:r>
                    </a:p>
                  </a:txBody>
                  <a:tcPr>
                    <a:solidFill>
                      <a:srgbClr val="FF0000"/>
                    </a:solidFill>
                  </a:tcPr>
                </a:tc>
                <a:tc>
                  <a:txBody>
                    <a:bodyPr/>
                    <a:lstStyle/>
                    <a:p>
                      <a:pPr algn="ctr"/>
                      <a:r>
                        <a:rPr lang="en-US" dirty="0">
                          <a:solidFill>
                            <a:schemeClr val="bg1"/>
                          </a:solidFill>
                        </a:rPr>
                        <a:t>F13</a:t>
                      </a:r>
                      <a:endParaRPr lang="en-US" b="0" dirty="0">
                        <a:solidFill>
                          <a:schemeClr val="bg1"/>
                        </a:solidFill>
                      </a:endParaRPr>
                    </a:p>
                  </a:txBody>
                  <a:tcPr>
                    <a:solidFill>
                      <a:srgbClr val="FF0000"/>
                    </a:solidFill>
                  </a:tcPr>
                </a:tc>
                <a:tc>
                  <a:txBody>
                    <a:bodyPr/>
                    <a:lstStyle/>
                    <a:p>
                      <a:pPr algn="ctr"/>
                      <a:r>
                        <a:rPr lang="en-US" dirty="0">
                          <a:solidFill>
                            <a:schemeClr val="bg1"/>
                          </a:solidFill>
                        </a:rPr>
                        <a:t>F14</a:t>
                      </a:r>
                    </a:p>
                  </a:txBody>
                  <a:tcPr>
                    <a:solidFill>
                      <a:srgbClr val="FF0000"/>
                    </a:solidFill>
                  </a:tcPr>
                </a:tc>
                <a:tc>
                  <a:txBody>
                    <a:bodyPr/>
                    <a:lstStyle/>
                    <a:p>
                      <a:pPr algn="ctr"/>
                      <a:r>
                        <a:rPr lang="en-US" dirty="0">
                          <a:solidFill>
                            <a:schemeClr val="bg1"/>
                          </a:solidFill>
                        </a:rPr>
                        <a:t>F15</a:t>
                      </a:r>
                    </a:p>
                  </a:txBody>
                  <a:tcPr>
                    <a:solidFill>
                      <a:srgbClr val="FF0000"/>
                    </a:solidFill>
                  </a:tcPr>
                </a:tc>
                <a:extLst>
                  <a:ext uri="{0D108BD9-81ED-4DB2-BD59-A6C34878D82A}">
                    <a16:rowId xmlns:a16="http://schemas.microsoft.com/office/drawing/2014/main" val="3925601155"/>
                  </a:ext>
                </a:extLst>
              </a:tr>
              <a:tr h="614597">
                <a:tc>
                  <a:txBody>
                    <a:bodyPr/>
                    <a:lstStyle/>
                    <a:p>
                      <a:pPr algn="ctr"/>
                      <a:r>
                        <a:rPr lang="en-US" dirty="0">
                          <a:solidFill>
                            <a:schemeClr val="bg1"/>
                          </a:solidFill>
                        </a:rPr>
                        <a:t>F16</a:t>
                      </a:r>
                    </a:p>
                  </a:txBody>
                  <a:tcPr>
                    <a:solidFill>
                      <a:srgbClr val="FF0000"/>
                    </a:solidFill>
                  </a:tcPr>
                </a:tc>
                <a:tc>
                  <a:txBody>
                    <a:bodyPr/>
                    <a:lstStyle/>
                    <a:p>
                      <a:pPr algn="ctr"/>
                      <a:r>
                        <a:rPr lang="en-US" dirty="0">
                          <a:solidFill>
                            <a:schemeClr val="bg1"/>
                          </a:solidFill>
                        </a:rPr>
                        <a:t>F17</a:t>
                      </a:r>
                    </a:p>
                  </a:txBody>
                  <a:tcPr>
                    <a:solidFill>
                      <a:srgbClr val="FF0000"/>
                    </a:solidFill>
                  </a:tcPr>
                </a:tc>
                <a:tc>
                  <a:txBody>
                    <a:bodyPr/>
                    <a:lstStyle/>
                    <a:p>
                      <a:pPr algn="ctr"/>
                      <a:r>
                        <a:rPr lang="en-US" dirty="0">
                          <a:solidFill>
                            <a:schemeClr val="bg1"/>
                          </a:solidFill>
                        </a:rPr>
                        <a:t>F18</a:t>
                      </a:r>
                      <a:endParaRPr lang="en-US" b="0" dirty="0">
                        <a:solidFill>
                          <a:schemeClr val="bg1"/>
                        </a:solidFill>
                      </a:endParaRPr>
                    </a:p>
                  </a:txBody>
                  <a:tcPr>
                    <a:solidFill>
                      <a:srgbClr val="FF0000"/>
                    </a:solidFill>
                  </a:tcPr>
                </a:tc>
                <a:tc>
                  <a:txBody>
                    <a:bodyPr/>
                    <a:lstStyle/>
                    <a:p>
                      <a:pPr algn="ctr"/>
                      <a:r>
                        <a:rPr lang="en-US" dirty="0">
                          <a:solidFill>
                            <a:schemeClr val="bg1"/>
                          </a:solidFill>
                        </a:rPr>
                        <a:t>F19</a:t>
                      </a:r>
                    </a:p>
                  </a:txBody>
                  <a:tcPr>
                    <a:solidFill>
                      <a:srgbClr val="FF0000"/>
                    </a:solidFill>
                  </a:tcPr>
                </a:tc>
                <a:tc>
                  <a:txBody>
                    <a:bodyPr/>
                    <a:lstStyle/>
                    <a:p>
                      <a:pPr algn="ctr"/>
                      <a:r>
                        <a:rPr lang="en-US" dirty="0">
                          <a:solidFill>
                            <a:schemeClr val="bg1"/>
                          </a:solidFill>
                        </a:rPr>
                        <a:t>F20</a:t>
                      </a:r>
                    </a:p>
                  </a:txBody>
                  <a:tcPr>
                    <a:solidFill>
                      <a:srgbClr val="FF0000"/>
                    </a:solidFill>
                  </a:tcPr>
                </a:tc>
                <a:extLst>
                  <a:ext uri="{0D108BD9-81ED-4DB2-BD59-A6C34878D82A}">
                    <a16:rowId xmlns:a16="http://schemas.microsoft.com/office/drawing/2014/main" val="2091082305"/>
                  </a:ext>
                </a:extLst>
              </a:tr>
              <a:tr h="614597">
                <a:tc>
                  <a:txBody>
                    <a:bodyPr/>
                    <a:lstStyle/>
                    <a:p>
                      <a:pPr algn="ctr"/>
                      <a:r>
                        <a:rPr lang="en-US" dirty="0">
                          <a:solidFill>
                            <a:schemeClr val="bg1"/>
                          </a:solidFill>
                        </a:rPr>
                        <a:t>F21</a:t>
                      </a:r>
                    </a:p>
                  </a:txBody>
                  <a:tcPr>
                    <a:solidFill>
                      <a:srgbClr val="FF0000"/>
                    </a:solidFill>
                  </a:tcPr>
                </a:tc>
                <a:tc>
                  <a:txBody>
                    <a:bodyPr/>
                    <a:lstStyle/>
                    <a:p>
                      <a:pPr algn="ctr"/>
                      <a:r>
                        <a:rPr lang="en-US" dirty="0">
                          <a:solidFill>
                            <a:schemeClr val="bg1"/>
                          </a:solidFill>
                        </a:rPr>
                        <a:t>F22</a:t>
                      </a:r>
                    </a:p>
                  </a:txBody>
                  <a:tcPr>
                    <a:solidFill>
                      <a:srgbClr val="FF0000"/>
                    </a:solidFill>
                  </a:tcPr>
                </a:tc>
                <a:tc>
                  <a:txBody>
                    <a:bodyPr/>
                    <a:lstStyle/>
                    <a:p>
                      <a:pPr algn="ctr"/>
                      <a:r>
                        <a:rPr lang="en-US" dirty="0">
                          <a:solidFill>
                            <a:schemeClr val="bg1"/>
                          </a:solidFill>
                        </a:rPr>
                        <a:t>F23</a:t>
                      </a:r>
                      <a:endParaRPr lang="en-US" b="0" dirty="0">
                        <a:solidFill>
                          <a:schemeClr val="bg1"/>
                        </a:solidFill>
                      </a:endParaRPr>
                    </a:p>
                  </a:txBody>
                  <a:tcPr>
                    <a:solidFill>
                      <a:srgbClr val="FF0000"/>
                    </a:solidFill>
                  </a:tcPr>
                </a:tc>
                <a:tc>
                  <a:txBody>
                    <a:bodyPr/>
                    <a:lstStyle/>
                    <a:p>
                      <a:pPr algn="ctr"/>
                      <a:r>
                        <a:rPr lang="en-US" dirty="0">
                          <a:solidFill>
                            <a:schemeClr val="bg1"/>
                          </a:solidFill>
                        </a:rPr>
                        <a:t>F24</a:t>
                      </a:r>
                    </a:p>
                  </a:txBody>
                  <a:tcPr>
                    <a:solidFill>
                      <a:srgbClr val="FF0000"/>
                    </a:solidFill>
                  </a:tcPr>
                </a:tc>
                <a:tc>
                  <a:txBody>
                    <a:bodyPr/>
                    <a:lstStyle/>
                    <a:p>
                      <a:pPr algn="ctr"/>
                      <a:r>
                        <a:rPr lang="en-US" dirty="0">
                          <a:solidFill>
                            <a:schemeClr val="bg1"/>
                          </a:solidFill>
                        </a:rPr>
                        <a:t>F25</a:t>
                      </a:r>
                    </a:p>
                  </a:txBody>
                  <a:tcPr>
                    <a:solidFill>
                      <a:srgbClr val="FF0000"/>
                    </a:solidFill>
                  </a:tcPr>
                </a:tc>
                <a:extLst>
                  <a:ext uri="{0D108BD9-81ED-4DB2-BD59-A6C34878D82A}">
                    <a16:rowId xmlns:a16="http://schemas.microsoft.com/office/drawing/2014/main" val="344356973"/>
                  </a:ext>
                </a:extLst>
              </a:tr>
            </a:tbl>
          </a:graphicData>
        </a:graphic>
      </p:graphicFrame>
      <p:sp>
        <p:nvSpPr>
          <p:cNvPr id="9" name="TextBox 8">
            <a:extLst>
              <a:ext uri="{FF2B5EF4-FFF2-40B4-BE49-F238E27FC236}">
                <a16:creationId xmlns:a16="http://schemas.microsoft.com/office/drawing/2014/main" id="{7567CBBB-C9F5-F129-1A71-C1792048ED9C}"/>
              </a:ext>
            </a:extLst>
          </p:cNvPr>
          <p:cNvSpPr txBox="1"/>
          <p:nvPr/>
        </p:nvSpPr>
        <p:spPr>
          <a:xfrm>
            <a:off x="7620765" y="4785047"/>
            <a:ext cx="1816523" cy="477054"/>
          </a:xfrm>
          <a:prstGeom prst="rect">
            <a:avLst/>
          </a:prstGeom>
          <a:noFill/>
        </p:spPr>
        <p:txBody>
          <a:bodyPr wrap="none" rtlCol="0">
            <a:spAutoFit/>
          </a:bodyPr>
          <a:lstStyle/>
          <a:p>
            <a:r>
              <a:rPr lang="en-US" sz="2500" dirty="0">
                <a:latin typeface="Times" pitchFamily="2" charset="0"/>
              </a:rPr>
              <a:t>Feature Map</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DBDEB35-A667-28A3-2A6E-17073ABA0AF8}"/>
                  </a:ext>
                </a:extLst>
              </p:cNvPr>
              <p:cNvSpPr txBox="1"/>
              <p:nvPr/>
            </p:nvSpPr>
            <p:spPr>
              <a:xfrm>
                <a:off x="5382288" y="6211368"/>
                <a:ext cx="6644640" cy="430887"/>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1</m:t>
                        </m:r>
                      </m:sub>
                    </m:sSub>
                  </m:oMath>
                </a14:m>
                <a:r>
                  <a:rPr lang="en-US" sz="2800" dirty="0"/>
                  <a:t> =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1</m:t>
                        </m:r>
                      </m:sub>
                    </m:sSub>
                  </m:oMath>
                </a14:m>
                <a:r>
                  <a:rPr lang="en-US" sz="2800" dirty="0"/>
                  <a:t> *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oMath>
                </a14:m>
                <a:r>
                  <a:rPr lang="en-US" sz="28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2</m:t>
                        </m:r>
                      </m:sub>
                    </m:sSub>
                  </m:oMath>
                </a14:m>
                <a:r>
                  <a:rPr lang="en-US" sz="2800" dirty="0"/>
                  <a:t> *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2</m:t>
                        </m:r>
                      </m:sub>
                    </m:sSub>
                  </m:oMath>
                </a14:m>
                <a:r>
                  <a:rPr lang="en-US" sz="2800" dirty="0"/>
                  <a:t> +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3</m:t>
                        </m:r>
                      </m:sub>
                    </m:sSub>
                  </m:oMath>
                </a14:m>
                <a:r>
                  <a:rPr lang="en-US" sz="2800" dirty="0"/>
                  <a:t> *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3</m:t>
                        </m:r>
                      </m:sub>
                    </m:sSub>
                  </m:oMath>
                </a14:m>
                <a:r>
                  <a:rPr lang="en-US" sz="2800" dirty="0"/>
                  <a:t> +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b="0" i="1" smtClean="0">
                            <a:latin typeface="Cambria Math" panose="02040503050406030204" pitchFamily="18" charset="0"/>
                          </a:rPr>
                          <m:t>4</m:t>
                        </m:r>
                      </m:sub>
                    </m:sSub>
                  </m:oMath>
                </a14:m>
                <a:r>
                  <a:rPr lang="en-US" sz="2800" dirty="0"/>
                  <a:t> *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b="0" i="1" smtClean="0">
                            <a:latin typeface="Cambria Math" panose="02040503050406030204" pitchFamily="18" charset="0"/>
                          </a:rPr>
                          <m:t>4</m:t>
                        </m:r>
                      </m:sub>
                    </m:sSub>
                  </m:oMath>
                </a14:m>
                <a:r>
                  <a:rPr lang="en-US" sz="2800" dirty="0"/>
                  <a:t> </a:t>
                </a:r>
              </a:p>
            </p:txBody>
          </p:sp>
        </mc:Choice>
        <mc:Fallback>
          <p:sp>
            <p:nvSpPr>
              <p:cNvPr id="13" name="TextBox 12">
                <a:extLst>
                  <a:ext uri="{FF2B5EF4-FFF2-40B4-BE49-F238E27FC236}">
                    <a16:creationId xmlns:a16="http://schemas.microsoft.com/office/drawing/2014/main" id="{7DBDEB35-A667-28A3-2A6E-17073ABA0AF8}"/>
                  </a:ext>
                </a:extLst>
              </p:cNvPr>
              <p:cNvSpPr txBox="1">
                <a:spLocks noRot="1" noChangeAspect="1" noMove="1" noResize="1" noEditPoints="1" noAdjustHandles="1" noChangeArrowheads="1" noChangeShapeType="1" noTextEdit="1"/>
              </p:cNvSpPr>
              <p:nvPr/>
            </p:nvSpPr>
            <p:spPr>
              <a:xfrm>
                <a:off x="5382288" y="6211368"/>
                <a:ext cx="6644640" cy="430887"/>
              </a:xfrm>
              <a:prstGeom prst="rect">
                <a:avLst/>
              </a:prstGeom>
              <a:blipFill>
                <a:blip r:embed="rId2"/>
                <a:stretch>
                  <a:fillRect l="-1714" t="-25714" b="-45714"/>
                </a:stretch>
              </a:blipFill>
            </p:spPr>
            <p:txBody>
              <a:bodyPr/>
              <a:lstStyle/>
              <a:p>
                <a:r>
                  <a:rPr lang="en-US">
                    <a:noFill/>
                  </a:rPr>
                  <a:t> </a:t>
                </a:r>
              </a:p>
            </p:txBody>
          </p:sp>
        </mc:Fallback>
      </mc:AlternateContent>
      <p:graphicFrame>
        <p:nvGraphicFramePr>
          <p:cNvPr id="6" name="Table 2">
            <a:extLst>
              <a:ext uri="{FF2B5EF4-FFF2-40B4-BE49-F238E27FC236}">
                <a16:creationId xmlns:a16="http://schemas.microsoft.com/office/drawing/2014/main" id="{5C166F67-A7B0-A2A6-CE84-C3916197EEFB}"/>
              </a:ext>
            </a:extLst>
          </p:cNvPr>
          <p:cNvGraphicFramePr>
            <a:graphicFrameLocks noGrp="1"/>
          </p:cNvGraphicFramePr>
          <p:nvPr>
            <p:extLst>
              <p:ext uri="{D42A27DB-BD31-4B8C-83A1-F6EECF244321}">
                <p14:modId xmlns:p14="http://schemas.microsoft.com/office/powerpoint/2010/main" val="3362356742"/>
              </p:ext>
            </p:extLst>
          </p:nvPr>
        </p:nvGraphicFramePr>
        <p:xfrm>
          <a:off x="1688886" y="1269841"/>
          <a:ext cx="4407114" cy="4511898"/>
        </p:xfrm>
        <a:graphic>
          <a:graphicData uri="http://schemas.openxmlformats.org/drawingml/2006/table">
            <a:tbl>
              <a:tblPr firstRow="1" bandRow="1">
                <a:tableStyleId>{5C22544A-7EE6-4342-B048-85BDC9FD1C3A}</a:tableStyleId>
              </a:tblPr>
              <a:tblGrid>
                <a:gridCol w="734519">
                  <a:extLst>
                    <a:ext uri="{9D8B030D-6E8A-4147-A177-3AD203B41FA5}">
                      <a16:colId xmlns:a16="http://schemas.microsoft.com/office/drawing/2014/main" val="2637598423"/>
                    </a:ext>
                  </a:extLst>
                </a:gridCol>
                <a:gridCol w="734519">
                  <a:extLst>
                    <a:ext uri="{9D8B030D-6E8A-4147-A177-3AD203B41FA5}">
                      <a16:colId xmlns:a16="http://schemas.microsoft.com/office/drawing/2014/main" val="2166451145"/>
                    </a:ext>
                  </a:extLst>
                </a:gridCol>
                <a:gridCol w="734519">
                  <a:extLst>
                    <a:ext uri="{9D8B030D-6E8A-4147-A177-3AD203B41FA5}">
                      <a16:colId xmlns:a16="http://schemas.microsoft.com/office/drawing/2014/main" val="1058038117"/>
                    </a:ext>
                  </a:extLst>
                </a:gridCol>
                <a:gridCol w="734519">
                  <a:extLst>
                    <a:ext uri="{9D8B030D-6E8A-4147-A177-3AD203B41FA5}">
                      <a16:colId xmlns:a16="http://schemas.microsoft.com/office/drawing/2014/main" val="1215343312"/>
                    </a:ext>
                  </a:extLst>
                </a:gridCol>
                <a:gridCol w="734519">
                  <a:extLst>
                    <a:ext uri="{9D8B030D-6E8A-4147-A177-3AD203B41FA5}">
                      <a16:colId xmlns:a16="http://schemas.microsoft.com/office/drawing/2014/main" val="3188567093"/>
                    </a:ext>
                  </a:extLst>
                </a:gridCol>
                <a:gridCol w="734519">
                  <a:extLst>
                    <a:ext uri="{9D8B030D-6E8A-4147-A177-3AD203B41FA5}">
                      <a16:colId xmlns:a16="http://schemas.microsoft.com/office/drawing/2014/main" val="3518942009"/>
                    </a:ext>
                  </a:extLst>
                </a:gridCol>
              </a:tblGrid>
              <a:tr h="751983">
                <a:tc>
                  <a:txBody>
                    <a:bodyPr/>
                    <a:lstStyle/>
                    <a:p>
                      <a:pPr algn="ctr"/>
                      <a:r>
                        <a:rPr lang="en-US" dirty="0">
                          <a:solidFill>
                            <a:schemeClr val="tx1"/>
                          </a:solidFill>
                        </a:rPr>
                        <a:t>R1</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R4</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R5</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R6</a:t>
                      </a:r>
                    </a:p>
                  </a:txBody>
                  <a:tcPr>
                    <a:solidFill>
                      <a:srgbClr val="FF0000"/>
                    </a:solidFill>
                  </a:tcPr>
                </a:tc>
                <a:extLst>
                  <a:ext uri="{0D108BD9-81ED-4DB2-BD59-A6C34878D82A}">
                    <a16:rowId xmlns:a16="http://schemas.microsoft.com/office/drawing/2014/main" val="2716294809"/>
                  </a:ext>
                </a:extLst>
              </a:tr>
              <a:tr h="751983">
                <a:tc>
                  <a:txBody>
                    <a:bodyPr/>
                    <a:lstStyle/>
                    <a:p>
                      <a:pPr algn="ctr"/>
                      <a:r>
                        <a:rPr lang="en-US" dirty="0">
                          <a:solidFill>
                            <a:schemeClr val="tx1"/>
                          </a:solidFill>
                        </a:rPr>
                        <a:t>R7</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R8</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R9</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R10</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R11</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R12</a:t>
                      </a:r>
                    </a:p>
                  </a:txBody>
                  <a:tcPr>
                    <a:solidFill>
                      <a:srgbClr val="FF0000"/>
                    </a:solidFill>
                  </a:tcPr>
                </a:tc>
                <a:extLst>
                  <a:ext uri="{0D108BD9-81ED-4DB2-BD59-A6C34878D82A}">
                    <a16:rowId xmlns:a16="http://schemas.microsoft.com/office/drawing/2014/main" val="661303268"/>
                  </a:ext>
                </a:extLst>
              </a:tr>
              <a:tr h="751983">
                <a:tc>
                  <a:txBody>
                    <a:bodyPr/>
                    <a:lstStyle/>
                    <a:p>
                      <a:pPr algn="ctr"/>
                      <a:r>
                        <a:rPr lang="en-US" dirty="0">
                          <a:solidFill>
                            <a:schemeClr val="tx1"/>
                          </a:solidFill>
                        </a:rPr>
                        <a:t>R13</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R14</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R15</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R16</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R17</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R18</a:t>
                      </a:r>
                    </a:p>
                  </a:txBody>
                  <a:tcPr>
                    <a:solidFill>
                      <a:srgbClr val="FF0000"/>
                    </a:solidFill>
                  </a:tcPr>
                </a:tc>
                <a:extLst>
                  <a:ext uri="{0D108BD9-81ED-4DB2-BD59-A6C34878D82A}">
                    <a16:rowId xmlns:a16="http://schemas.microsoft.com/office/drawing/2014/main" val="1301056409"/>
                  </a:ext>
                </a:extLst>
              </a:tr>
              <a:tr h="751983">
                <a:tc>
                  <a:txBody>
                    <a:bodyPr/>
                    <a:lstStyle/>
                    <a:p>
                      <a:pPr algn="ctr"/>
                      <a:r>
                        <a:rPr lang="en-US" dirty="0">
                          <a:solidFill>
                            <a:schemeClr val="tx1"/>
                          </a:solidFill>
                        </a:rPr>
                        <a:t>R19</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R20</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R21</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R22</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R23</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R24</a:t>
                      </a:r>
                    </a:p>
                  </a:txBody>
                  <a:tcPr>
                    <a:solidFill>
                      <a:srgbClr val="FF0000"/>
                    </a:solidFill>
                  </a:tcPr>
                </a:tc>
                <a:extLst>
                  <a:ext uri="{0D108BD9-81ED-4DB2-BD59-A6C34878D82A}">
                    <a16:rowId xmlns:a16="http://schemas.microsoft.com/office/drawing/2014/main" val="526681599"/>
                  </a:ext>
                </a:extLst>
              </a:tr>
              <a:tr h="751983">
                <a:tc>
                  <a:txBody>
                    <a:bodyPr/>
                    <a:lstStyle/>
                    <a:p>
                      <a:pPr algn="ctr"/>
                      <a:r>
                        <a:rPr lang="en-US" dirty="0">
                          <a:solidFill>
                            <a:schemeClr val="tx1"/>
                          </a:solidFill>
                        </a:rPr>
                        <a:t>R25</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R26</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R27</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R28</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R29</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R30</a:t>
                      </a:r>
                    </a:p>
                  </a:txBody>
                  <a:tcPr>
                    <a:solidFill>
                      <a:srgbClr val="FF0000"/>
                    </a:solidFill>
                  </a:tcPr>
                </a:tc>
                <a:extLst>
                  <a:ext uri="{0D108BD9-81ED-4DB2-BD59-A6C34878D82A}">
                    <a16:rowId xmlns:a16="http://schemas.microsoft.com/office/drawing/2014/main" val="3671834308"/>
                  </a:ext>
                </a:extLst>
              </a:tr>
              <a:tr h="751983">
                <a:tc>
                  <a:txBody>
                    <a:bodyPr/>
                    <a:lstStyle/>
                    <a:p>
                      <a:pPr algn="ctr"/>
                      <a:r>
                        <a:rPr lang="en-US" dirty="0">
                          <a:solidFill>
                            <a:schemeClr val="tx1"/>
                          </a:solidFill>
                        </a:rPr>
                        <a:t>R31</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R32</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R33</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R34</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R35</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R36</a:t>
                      </a:r>
                    </a:p>
                  </a:txBody>
                  <a:tcPr>
                    <a:solidFill>
                      <a:srgbClr val="FF0000"/>
                    </a:solidFill>
                  </a:tcPr>
                </a:tc>
                <a:extLst>
                  <a:ext uri="{0D108BD9-81ED-4DB2-BD59-A6C34878D82A}">
                    <a16:rowId xmlns:a16="http://schemas.microsoft.com/office/drawing/2014/main" val="2454572886"/>
                  </a:ext>
                </a:extLst>
              </a:tr>
            </a:tbl>
          </a:graphicData>
        </a:graphic>
      </p:graphicFrame>
      <p:graphicFrame>
        <p:nvGraphicFramePr>
          <p:cNvPr id="10" name="Table 8">
            <a:extLst>
              <a:ext uri="{FF2B5EF4-FFF2-40B4-BE49-F238E27FC236}">
                <a16:creationId xmlns:a16="http://schemas.microsoft.com/office/drawing/2014/main" id="{9A9BD270-BCDD-6107-566C-E740747A8EEA}"/>
              </a:ext>
            </a:extLst>
          </p:cNvPr>
          <p:cNvGraphicFramePr>
            <a:graphicFrameLocks noGrp="1"/>
          </p:cNvGraphicFramePr>
          <p:nvPr>
            <p:extLst>
              <p:ext uri="{D42A27DB-BD31-4B8C-83A1-F6EECF244321}">
                <p14:modId xmlns:p14="http://schemas.microsoft.com/office/powerpoint/2010/main" val="2789529036"/>
              </p:ext>
            </p:extLst>
          </p:nvPr>
        </p:nvGraphicFramePr>
        <p:xfrm>
          <a:off x="1395507" y="1091979"/>
          <a:ext cx="1623940" cy="1403866"/>
        </p:xfrm>
        <a:graphic>
          <a:graphicData uri="http://schemas.openxmlformats.org/drawingml/2006/table">
            <a:tbl>
              <a:tblPr firstRow="1" bandRow="1">
                <a:tableStyleId>{5C22544A-7EE6-4342-B048-85BDC9FD1C3A}</a:tableStyleId>
              </a:tblPr>
              <a:tblGrid>
                <a:gridCol w="811970">
                  <a:extLst>
                    <a:ext uri="{9D8B030D-6E8A-4147-A177-3AD203B41FA5}">
                      <a16:colId xmlns:a16="http://schemas.microsoft.com/office/drawing/2014/main" val="697305699"/>
                    </a:ext>
                  </a:extLst>
                </a:gridCol>
                <a:gridCol w="811970">
                  <a:extLst>
                    <a:ext uri="{9D8B030D-6E8A-4147-A177-3AD203B41FA5}">
                      <a16:colId xmlns:a16="http://schemas.microsoft.com/office/drawing/2014/main" val="1404870551"/>
                    </a:ext>
                  </a:extLst>
                </a:gridCol>
              </a:tblGrid>
              <a:tr h="701933">
                <a:tc>
                  <a:txBody>
                    <a:bodyPr/>
                    <a:lstStyle/>
                    <a:p>
                      <a:pPr algn="ctr"/>
                      <a:r>
                        <a:rPr lang="en-US" dirty="0">
                          <a:solidFill>
                            <a:schemeClr val="tx1"/>
                          </a:solidFill>
                        </a:rPr>
                        <a:t>w1</a:t>
                      </a:r>
                    </a:p>
                  </a:txBody>
                  <a:tcPr>
                    <a:solidFill>
                      <a:schemeClr val="accent4">
                        <a:alpha val="63786"/>
                      </a:schemeClr>
                    </a:solidFill>
                  </a:tcPr>
                </a:tc>
                <a:tc>
                  <a:txBody>
                    <a:bodyPr/>
                    <a:lstStyle/>
                    <a:p>
                      <a:pPr algn="ctr"/>
                      <a:r>
                        <a:rPr lang="en-US" dirty="0">
                          <a:solidFill>
                            <a:schemeClr val="tx1"/>
                          </a:solidFill>
                        </a:rPr>
                        <a:t>w2</a:t>
                      </a:r>
                    </a:p>
                  </a:txBody>
                  <a:tcPr>
                    <a:solidFill>
                      <a:schemeClr val="accent4">
                        <a:alpha val="63786"/>
                      </a:schemeClr>
                    </a:solidFill>
                  </a:tcPr>
                </a:tc>
                <a:extLst>
                  <a:ext uri="{0D108BD9-81ED-4DB2-BD59-A6C34878D82A}">
                    <a16:rowId xmlns:a16="http://schemas.microsoft.com/office/drawing/2014/main" val="2769769725"/>
                  </a:ext>
                </a:extLst>
              </a:tr>
              <a:tr h="701933">
                <a:tc>
                  <a:txBody>
                    <a:bodyPr/>
                    <a:lstStyle/>
                    <a:p>
                      <a:pPr algn="ctr"/>
                      <a:r>
                        <a:rPr lang="en-US" dirty="0">
                          <a:solidFill>
                            <a:schemeClr val="tx1"/>
                          </a:solidFill>
                        </a:rPr>
                        <a:t>w3</a:t>
                      </a:r>
                    </a:p>
                  </a:txBody>
                  <a:tcPr>
                    <a:solidFill>
                      <a:schemeClr val="accent4">
                        <a:alpha val="63786"/>
                      </a:schemeClr>
                    </a:solidFill>
                  </a:tcPr>
                </a:tc>
                <a:tc>
                  <a:txBody>
                    <a:bodyPr/>
                    <a:lstStyle/>
                    <a:p>
                      <a:pPr algn="ctr"/>
                      <a:r>
                        <a:rPr lang="en-US" dirty="0">
                          <a:solidFill>
                            <a:schemeClr val="tx1"/>
                          </a:solidFill>
                        </a:rPr>
                        <a:t>w4</a:t>
                      </a:r>
                    </a:p>
                  </a:txBody>
                  <a:tcPr>
                    <a:solidFill>
                      <a:schemeClr val="accent4">
                        <a:alpha val="63786"/>
                      </a:schemeClr>
                    </a:solidFill>
                  </a:tcPr>
                </a:tc>
                <a:extLst>
                  <a:ext uri="{0D108BD9-81ED-4DB2-BD59-A6C34878D82A}">
                    <a16:rowId xmlns:a16="http://schemas.microsoft.com/office/drawing/2014/main" val="1614929418"/>
                  </a:ext>
                </a:extLst>
              </a:tr>
            </a:tbl>
          </a:graphicData>
        </a:graphic>
      </p:graphicFrame>
    </p:spTree>
    <p:extLst>
      <p:ext uri="{BB962C8B-B14F-4D97-AF65-F5344CB8AC3E}">
        <p14:creationId xmlns:p14="http://schemas.microsoft.com/office/powerpoint/2010/main" val="2065929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117782" cy="523220"/>
          </a:xfrm>
          <a:prstGeom prst="rect">
            <a:avLst/>
          </a:prstGeom>
          <a:noFill/>
        </p:spPr>
        <p:txBody>
          <a:bodyPr wrap="none" rtlCol="0">
            <a:spAutoFit/>
          </a:bodyPr>
          <a:lstStyle/>
          <a:p>
            <a:r>
              <a:rPr lang="en-US" sz="2400" dirty="0">
                <a:latin typeface="Times" pitchFamily="2" charset="0"/>
              </a:rPr>
              <a:t>3</a:t>
            </a:r>
            <a:r>
              <a:rPr lang="en-US" sz="2800" dirty="0">
                <a:latin typeface="Times" pitchFamily="2" charset="0"/>
              </a:rPr>
              <a:t>. The structure of convolutional neural network</a:t>
            </a:r>
          </a:p>
        </p:txBody>
      </p:sp>
      <p:sp>
        <p:nvSpPr>
          <p:cNvPr id="2" name="TextBox 1">
            <a:extLst>
              <a:ext uri="{FF2B5EF4-FFF2-40B4-BE49-F238E27FC236}">
                <a16:creationId xmlns:a16="http://schemas.microsoft.com/office/drawing/2014/main" id="{2A1AD8FF-8405-F060-B78A-315C20AFC833}"/>
              </a:ext>
            </a:extLst>
          </p:cNvPr>
          <p:cNvSpPr txBox="1"/>
          <p:nvPr/>
        </p:nvSpPr>
        <p:spPr>
          <a:xfrm>
            <a:off x="776759" y="1220395"/>
            <a:ext cx="10484799" cy="515526"/>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Activation and pooling</a:t>
            </a:r>
          </a:p>
        </p:txBody>
      </p:sp>
      <p:pic>
        <p:nvPicPr>
          <p:cNvPr id="5" name="Picture 4">
            <a:extLst>
              <a:ext uri="{FF2B5EF4-FFF2-40B4-BE49-F238E27FC236}">
                <a16:creationId xmlns:a16="http://schemas.microsoft.com/office/drawing/2014/main" id="{C5BDD6E1-2B0D-EF30-41E3-4A8FFBFD86BB}"/>
              </a:ext>
            </a:extLst>
          </p:cNvPr>
          <p:cNvPicPr>
            <a:picLocks noChangeAspect="1"/>
          </p:cNvPicPr>
          <p:nvPr/>
        </p:nvPicPr>
        <p:blipFill>
          <a:blip r:embed="rId2"/>
          <a:stretch>
            <a:fillRect/>
          </a:stretch>
        </p:blipFill>
        <p:spPr>
          <a:xfrm>
            <a:off x="1465793" y="1839106"/>
            <a:ext cx="1942836" cy="1871258"/>
          </a:xfrm>
          <a:prstGeom prst="rect">
            <a:avLst/>
          </a:prstGeom>
        </p:spPr>
      </p:pic>
      <p:pic>
        <p:nvPicPr>
          <p:cNvPr id="7" name="Picture 6">
            <a:extLst>
              <a:ext uri="{FF2B5EF4-FFF2-40B4-BE49-F238E27FC236}">
                <a16:creationId xmlns:a16="http://schemas.microsoft.com/office/drawing/2014/main" id="{81EDC946-A7A6-6F09-2D52-A45E1B94948F}"/>
              </a:ext>
            </a:extLst>
          </p:cNvPr>
          <p:cNvPicPr>
            <a:picLocks noChangeAspect="1"/>
          </p:cNvPicPr>
          <p:nvPr/>
        </p:nvPicPr>
        <p:blipFill>
          <a:blip r:embed="rId3"/>
          <a:stretch>
            <a:fillRect/>
          </a:stretch>
        </p:blipFill>
        <p:spPr>
          <a:xfrm>
            <a:off x="3672674" y="1800993"/>
            <a:ext cx="2929079" cy="1872773"/>
          </a:xfrm>
          <a:prstGeom prst="rect">
            <a:avLst/>
          </a:prstGeom>
        </p:spPr>
      </p:pic>
      <p:pic>
        <p:nvPicPr>
          <p:cNvPr id="9" name="Picture 8">
            <a:extLst>
              <a:ext uri="{FF2B5EF4-FFF2-40B4-BE49-F238E27FC236}">
                <a16:creationId xmlns:a16="http://schemas.microsoft.com/office/drawing/2014/main" id="{5E2F3DAC-C36F-CA67-CDA8-1398D7658122}"/>
              </a:ext>
            </a:extLst>
          </p:cNvPr>
          <p:cNvPicPr>
            <a:picLocks noChangeAspect="1"/>
          </p:cNvPicPr>
          <p:nvPr/>
        </p:nvPicPr>
        <p:blipFill>
          <a:blip r:embed="rId4"/>
          <a:stretch>
            <a:fillRect/>
          </a:stretch>
        </p:blipFill>
        <p:spPr>
          <a:xfrm>
            <a:off x="4657538" y="1827074"/>
            <a:ext cx="1944215" cy="1872774"/>
          </a:xfrm>
          <a:prstGeom prst="rect">
            <a:avLst/>
          </a:prstGeom>
        </p:spPr>
      </p:pic>
      <p:pic>
        <p:nvPicPr>
          <p:cNvPr id="11" name="Picture 10">
            <a:extLst>
              <a:ext uri="{FF2B5EF4-FFF2-40B4-BE49-F238E27FC236}">
                <a16:creationId xmlns:a16="http://schemas.microsoft.com/office/drawing/2014/main" id="{1C226F66-7CDA-6ACC-44A6-5DE969E24437}"/>
              </a:ext>
            </a:extLst>
          </p:cNvPr>
          <p:cNvPicPr>
            <a:picLocks noChangeAspect="1"/>
          </p:cNvPicPr>
          <p:nvPr/>
        </p:nvPicPr>
        <p:blipFill>
          <a:blip r:embed="rId5"/>
          <a:stretch>
            <a:fillRect/>
          </a:stretch>
        </p:blipFill>
        <p:spPr>
          <a:xfrm>
            <a:off x="4657538" y="4127033"/>
            <a:ext cx="4177636" cy="1998919"/>
          </a:xfrm>
          <a:prstGeom prst="rect">
            <a:avLst/>
          </a:prstGeom>
        </p:spPr>
      </p:pic>
      <p:pic>
        <p:nvPicPr>
          <p:cNvPr id="13" name="Picture 12">
            <a:extLst>
              <a:ext uri="{FF2B5EF4-FFF2-40B4-BE49-F238E27FC236}">
                <a16:creationId xmlns:a16="http://schemas.microsoft.com/office/drawing/2014/main" id="{59B9CDA2-62FD-7EFD-9FD5-222937C63A79}"/>
              </a:ext>
            </a:extLst>
          </p:cNvPr>
          <p:cNvPicPr>
            <a:picLocks noChangeAspect="1"/>
          </p:cNvPicPr>
          <p:nvPr/>
        </p:nvPicPr>
        <p:blipFill>
          <a:blip r:embed="rId6"/>
          <a:stretch>
            <a:fillRect/>
          </a:stretch>
        </p:blipFill>
        <p:spPr>
          <a:xfrm>
            <a:off x="4657538" y="4100951"/>
            <a:ext cx="4177636" cy="1998919"/>
          </a:xfrm>
          <a:prstGeom prst="rect">
            <a:avLst/>
          </a:prstGeom>
        </p:spPr>
      </p:pic>
      <p:pic>
        <p:nvPicPr>
          <p:cNvPr id="15" name="Picture 14">
            <a:extLst>
              <a:ext uri="{FF2B5EF4-FFF2-40B4-BE49-F238E27FC236}">
                <a16:creationId xmlns:a16="http://schemas.microsoft.com/office/drawing/2014/main" id="{B1DA51DE-A772-CDD0-2957-8EA3295666F7}"/>
              </a:ext>
            </a:extLst>
          </p:cNvPr>
          <p:cNvPicPr>
            <a:picLocks noChangeAspect="1"/>
          </p:cNvPicPr>
          <p:nvPr/>
        </p:nvPicPr>
        <p:blipFill>
          <a:blip r:embed="rId7"/>
          <a:stretch>
            <a:fillRect/>
          </a:stretch>
        </p:blipFill>
        <p:spPr>
          <a:xfrm>
            <a:off x="4657538" y="4100951"/>
            <a:ext cx="4177636" cy="2109970"/>
          </a:xfrm>
          <a:prstGeom prst="rect">
            <a:avLst/>
          </a:prstGeom>
        </p:spPr>
      </p:pic>
      <p:pic>
        <p:nvPicPr>
          <p:cNvPr id="17" name="Picture 16">
            <a:extLst>
              <a:ext uri="{FF2B5EF4-FFF2-40B4-BE49-F238E27FC236}">
                <a16:creationId xmlns:a16="http://schemas.microsoft.com/office/drawing/2014/main" id="{F610ECA9-7D31-D50C-D044-5F8F565DD4EA}"/>
              </a:ext>
            </a:extLst>
          </p:cNvPr>
          <p:cNvPicPr>
            <a:picLocks noChangeAspect="1"/>
          </p:cNvPicPr>
          <p:nvPr/>
        </p:nvPicPr>
        <p:blipFill>
          <a:blip r:embed="rId8"/>
          <a:stretch>
            <a:fillRect/>
          </a:stretch>
        </p:blipFill>
        <p:spPr>
          <a:xfrm>
            <a:off x="4657538" y="4100951"/>
            <a:ext cx="4177636" cy="2109970"/>
          </a:xfrm>
          <a:prstGeom prst="rect">
            <a:avLst/>
          </a:prstGeom>
        </p:spPr>
      </p:pic>
      <p:sp>
        <p:nvSpPr>
          <p:cNvPr id="20" name="TextBox 19">
            <a:extLst>
              <a:ext uri="{FF2B5EF4-FFF2-40B4-BE49-F238E27FC236}">
                <a16:creationId xmlns:a16="http://schemas.microsoft.com/office/drawing/2014/main" id="{089AE91E-9BA2-3EAC-BCC3-D2CDD9574796}"/>
              </a:ext>
            </a:extLst>
          </p:cNvPr>
          <p:cNvSpPr txBox="1"/>
          <p:nvPr/>
        </p:nvSpPr>
        <p:spPr>
          <a:xfrm>
            <a:off x="7498270" y="6006797"/>
            <a:ext cx="1368260" cy="369332"/>
          </a:xfrm>
          <a:prstGeom prst="rect">
            <a:avLst/>
          </a:prstGeom>
          <a:noFill/>
        </p:spPr>
        <p:txBody>
          <a:bodyPr wrap="none" rtlCol="0">
            <a:spAutoFit/>
          </a:bodyPr>
          <a:lstStyle/>
          <a:p>
            <a:r>
              <a:rPr lang="en-US" b="1" dirty="0"/>
              <a:t>Max Pooling</a:t>
            </a:r>
          </a:p>
        </p:txBody>
      </p:sp>
      <p:sp>
        <p:nvSpPr>
          <p:cNvPr id="21" name="TextBox 20">
            <a:extLst>
              <a:ext uri="{FF2B5EF4-FFF2-40B4-BE49-F238E27FC236}">
                <a16:creationId xmlns:a16="http://schemas.microsoft.com/office/drawing/2014/main" id="{722E1AD6-16CB-6FC5-9C95-B58C284BFA0E}"/>
              </a:ext>
            </a:extLst>
          </p:cNvPr>
          <p:cNvSpPr txBox="1"/>
          <p:nvPr/>
        </p:nvSpPr>
        <p:spPr>
          <a:xfrm>
            <a:off x="9141456" y="6006797"/>
            <a:ext cx="1717330" cy="369332"/>
          </a:xfrm>
          <a:prstGeom prst="rect">
            <a:avLst/>
          </a:prstGeom>
          <a:noFill/>
        </p:spPr>
        <p:txBody>
          <a:bodyPr wrap="none" rtlCol="0">
            <a:spAutoFit/>
          </a:bodyPr>
          <a:lstStyle/>
          <a:p>
            <a:r>
              <a:rPr lang="en-US" b="1" dirty="0"/>
              <a:t>Average Pooling</a:t>
            </a:r>
          </a:p>
        </p:txBody>
      </p:sp>
      <p:sp>
        <p:nvSpPr>
          <p:cNvPr id="22" name="Oval 21">
            <a:extLst>
              <a:ext uri="{FF2B5EF4-FFF2-40B4-BE49-F238E27FC236}">
                <a16:creationId xmlns:a16="http://schemas.microsoft.com/office/drawing/2014/main" id="{42DD9F88-7755-3AFC-7A59-9CB463D7DC87}"/>
              </a:ext>
            </a:extLst>
          </p:cNvPr>
          <p:cNvSpPr/>
          <p:nvPr/>
        </p:nvSpPr>
        <p:spPr>
          <a:xfrm>
            <a:off x="9280985" y="4450712"/>
            <a:ext cx="649528" cy="634877"/>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3" name="Oval 22">
            <a:extLst>
              <a:ext uri="{FF2B5EF4-FFF2-40B4-BE49-F238E27FC236}">
                <a16:creationId xmlns:a16="http://schemas.microsoft.com/office/drawing/2014/main" id="{4A9C1D47-E091-1D36-467F-DD6DDD8A4DCD}"/>
              </a:ext>
            </a:extLst>
          </p:cNvPr>
          <p:cNvSpPr/>
          <p:nvPr/>
        </p:nvSpPr>
        <p:spPr>
          <a:xfrm>
            <a:off x="10024185" y="4450712"/>
            <a:ext cx="649528" cy="634877"/>
          </a:xfrm>
          <a:prstGeom prst="ellipse">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4" name="Oval 23">
            <a:extLst>
              <a:ext uri="{FF2B5EF4-FFF2-40B4-BE49-F238E27FC236}">
                <a16:creationId xmlns:a16="http://schemas.microsoft.com/office/drawing/2014/main" id="{A5852446-EF48-0066-B5B5-3DE27C7F227D}"/>
              </a:ext>
            </a:extLst>
          </p:cNvPr>
          <p:cNvSpPr/>
          <p:nvPr/>
        </p:nvSpPr>
        <p:spPr>
          <a:xfrm>
            <a:off x="9280985" y="5155936"/>
            <a:ext cx="649528" cy="634877"/>
          </a:xfrm>
          <a:prstGeom prst="ellipse">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5" name="Oval 24">
            <a:extLst>
              <a:ext uri="{FF2B5EF4-FFF2-40B4-BE49-F238E27FC236}">
                <a16:creationId xmlns:a16="http://schemas.microsoft.com/office/drawing/2014/main" id="{054BA634-3DE7-1782-4F4E-8859AF95E068}"/>
              </a:ext>
            </a:extLst>
          </p:cNvPr>
          <p:cNvSpPr/>
          <p:nvPr/>
        </p:nvSpPr>
        <p:spPr>
          <a:xfrm>
            <a:off x="10024185" y="5155936"/>
            <a:ext cx="649528" cy="634877"/>
          </a:xfrm>
          <a:prstGeom prst="ellipse">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 name="TextBox 2">
            <a:extLst>
              <a:ext uri="{FF2B5EF4-FFF2-40B4-BE49-F238E27FC236}">
                <a16:creationId xmlns:a16="http://schemas.microsoft.com/office/drawing/2014/main" id="{A9195D2F-DA36-D56A-6BCA-3AFE18716DCB}"/>
              </a:ext>
            </a:extLst>
          </p:cNvPr>
          <p:cNvSpPr txBox="1"/>
          <p:nvPr/>
        </p:nvSpPr>
        <p:spPr>
          <a:xfrm>
            <a:off x="35828" y="6441201"/>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
        <p:nvSpPr>
          <p:cNvPr id="6" name="TextBox 5">
            <a:extLst>
              <a:ext uri="{FF2B5EF4-FFF2-40B4-BE49-F238E27FC236}">
                <a16:creationId xmlns:a16="http://schemas.microsoft.com/office/drawing/2014/main" id="{7D73999B-0555-170F-795C-41AAB1D0AA87}"/>
              </a:ext>
            </a:extLst>
          </p:cNvPr>
          <p:cNvSpPr txBox="1"/>
          <p:nvPr/>
        </p:nvSpPr>
        <p:spPr>
          <a:xfrm>
            <a:off x="9435670" y="4537317"/>
            <a:ext cx="340158" cy="461665"/>
          </a:xfrm>
          <a:prstGeom prst="rect">
            <a:avLst/>
          </a:prstGeom>
          <a:noFill/>
        </p:spPr>
        <p:txBody>
          <a:bodyPr wrap="none" rtlCol="0">
            <a:spAutoFit/>
          </a:bodyPr>
          <a:lstStyle/>
          <a:p>
            <a:r>
              <a:rPr lang="en-US" sz="2400" dirty="0"/>
              <a:t>3</a:t>
            </a:r>
          </a:p>
        </p:txBody>
      </p:sp>
      <p:sp>
        <p:nvSpPr>
          <p:cNvPr id="8" name="TextBox 7">
            <a:extLst>
              <a:ext uri="{FF2B5EF4-FFF2-40B4-BE49-F238E27FC236}">
                <a16:creationId xmlns:a16="http://schemas.microsoft.com/office/drawing/2014/main" id="{D7C2DA1A-7E53-73A2-DAF4-D8C024A2E067}"/>
              </a:ext>
            </a:extLst>
          </p:cNvPr>
          <p:cNvSpPr txBox="1"/>
          <p:nvPr/>
        </p:nvSpPr>
        <p:spPr>
          <a:xfrm>
            <a:off x="10085198" y="4537317"/>
            <a:ext cx="572593" cy="461665"/>
          </a:xfrm>
          <a:prstGeom prst="rect">
            <a:avLst/>
          </a:prstGeom>
          <a:noFill/>
        </p:spPr>
        <p:txBody>
          <a:bodyPr wrap="none" rtlCol="0">
            <a:spAutoFit/>
          </a:bodyPr>
          <a:lstStyle/>
          <a:p>
            <a:r>
              <a:rPr lang="en-US" sz="2400" dirty="0"/>
              <a:t>4.7</a:t>
            </a:r>
          </a:p>
        </p:txBody>
      </p:sp>
      <p:sp>
        <p:nvSpPr>
          <p:cNvPr id="10" name="TextBox 9">
            <a:extLst>
              <a:ext uri="{FF2B5EF4-FFF2-40B4-BE49-F238E27FC236}">
                <a16:creationId xmlns:a16="http://schemas.microsoft.com/office/drawing/2014/main" id="{E77BF671-8CE2-AED5-8E1A-80D52570DA4A}"/>
              </a:ext>
            </a:extLst>
          </p:cNvPr>
          <p:cNvSpPr txBox="1"/>
          <p:nvPr/>
        </p:nvSpPr>
        <p:spPr>
          <a:xfrm>
            <a:off x="9435670" y="5258644"/>
            <a:ext cx="340158" cy="461665"/>
          </a:xfrm>
          <a:prstGeom prst="rect">
            <a:avLst/>
          </a:prstGeom>
          <a:noFill/>
        </p:spPr>
        <p:txBody>
          <a:bodyPr wrap="none" rtlCol="0">
            <a:spAutoFit/>
          </a:bodyPr>
          <a:lstStyle/>
          <a:p>
            <a:r>
              <a:rPr lang="en-US" sz="2400" dirty="0"/>
              <a:t>2</a:t>
            </a:r>
          </a:p>
        </p:txBody>
      </p:sp>
      <p:sp>
        <p:nvSpPr>
          <p:cNvPr id="12" name="TextBox 11">
            <a:extLst>
              <a:ext uri="{FF2B5EF4-FFF2-40B4-BE49-F238E27FC236}">
                <a16:creationId xmlns:a16="http://schemas.microsoft.com/office/drawing/2014/main" id="{EB19359A-5DFD-B3EC-65D8-435E6A42CE28}"/>
              </a:ext>
            </a:extLst>
          </p:cNvPr>
          <p:cNvSpPr txBox="1"/>
          <p:nvPr/>
        </p:nvSpPr>
        <p:spPr>
          <a:xfrm>
            <a:off x="10085198" y="5258644"/>
            <a:ext cx="572593" cy="461665"/>
          </a:xfrm>
          <a:prstGeom prst="rect">
            <a:avLst/>
          </a:prstGeom>
          <a:noFill/>
        </p:spPr>
        <p:txBody>
          <a:bodyPr wrap="none" rtlCol="0">
            <a:spAutoFit/>
          </a:bodyPr>
          <a:lstStyle/>
          <a:p>
            <a:r>
              <a:rPr lang="en-US" sz="2400" dirty="0"/>
              <a:t>2.5</a:t>
            </a:r>
          </a:p>
        </p:txBody>
      </p:sp>
    </p:spTree>
    <p:extLst>
      <p:ext uri="{BB962C8B-B14F-4D97-AF65-F5344CB8AC3E}">
        <p14:creationId xmlns:p14="http://schemas.microsoft.com/office/powerpoint/2010/main" val="404956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dissolv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dissolve">
                                      <p:cBhvr>
                                        <p:cTn id="35" dur="500"/>
                                        <p:tgtEl>
                                          <p:spTgt spid="2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dissolve">
                                      <p:cBhvr>
                                        <p:cTn id="47" dur="500"/>
                                        <p:tgtEl>
                                          <p:spTgt spid="2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dissolve">
                                      <p:cBhvr>
                                        <p:cTn id="53" dur="500"/>
                                        <p:tgtEl>
                                          <p:spTgt spid="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3" grpId="0" animBg="1"/>
      <p:bldP spid="24" grpId="0" animBg="1"/>
      <p:bldP spid="25" grpId="0" animBg="1"/>
      <p:bldP spid="6" grpId="0"/>
      <p:bldP spid="8"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098418" cy="523220"/>
          </a:xfrm>
          <a:prstGeom prst="rect">
            <a:avLst/>
          </a:prstGeom>
          <a:noFill/>
        </p:spPr>
        <p:txBody>
          <a:bodyPr wrap="none" rtlCol="0">
            <a:spAutoFit/>
          </a:bodyPr>
          <a:lstStyle/>
          <a:p>
            <a:r>
              <a:rPr lang="en-US" sz="2400" dirty="0">
                <a:latin typeface="Times" pitchFamily="2" charset="0"/>
              </a:rPr>
              <a:t>3. </a:t>
            </a:r>
            <a:r>
              <a:rPr lang="en-US" sz="2800" dirty="0">
                <a:latin typeface="Times" pitchFamily="2" charset="0"/>
              </a:rPr>
              <a:t>The structure of convolutional neural network</a:t>
            </a:r>
          </a:p>
        </p:txBody>
      </p:sp>
      <p:sp>
        <p:nvSpPr>
          <p:cNvPr id="2" name="TextBox 1">
            <a:extLst>
              <a:ext uri="{FF2B5EF4-FFF2-40B4-BE49-F238E27FC236}">
                <a16:creationId xmlns:a16="http://schemas.microsoft.com/office/drawing/2014/main" id="{B4CC2F98-CF69-E54B-4CCE-001795492766}"/>
              </a:ext>
            </a:extLst>
          </p:cNvPr>
          <p:cNvSpPr txBox="1"/>
          <p:nvPr/>
        </p:nvSpPr>
        <p:spPr>
          <a:xfrm>
            <a:off x="776759" y="1220395"/>
            <a:ext cx="10484799" cy="515526"/>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Stride and Padding </a:t>
            </a:r>
          </a:p>
        </p:txBody>
      </p:sp>
      <p:pic>
        <p:nvPicPr>
          <p:cNvPr id="7" name="Picture 6">
            <a:extLst>
              <a:ext uri="{FF2B5EF4-FFF2-40B4-BE49-F238E27FC236}">
                <a16:creationId xmlns:a16="http://schemas.microsoft.com/office/drawing/2014/main" id="{24CC4A62-DF33-B701-A952-C0B1562B1DEF}"/>
              </a:ext>
            </a:extLst>
          </p:cNvPr>
          <p:cNvPicPr>
            <a:picLocks noChangeAspect="1"/>
          </p:cNvPicPr>
          <p:nvPr/>
        </p:nvPicPr>
        <p:blipFill>
          <a:blip r:embed="rId2"/>
          <a:stretch>
            <a:fillRect/>
          </a:stretch>
        </p:blipFill>
        <p:spPr>
          <a:xfrm>
            <a:off x="366152" y="2168425"/>
            <a:ext cx="5818705" cy="3094863"/>
          </a:xfrm>
          <a:prstGeom prst="rect">
            <a:avLst/>
          </a:prstGeom>
        </p:spPr>
      </p:pic>
      <p:sp>
        <p:nvSpPr>
          <p:cNvPr id="8" name="TextBox 7">
            <a:extLst>
              <a:ext uri="{FF2B5EF4-FFF2-40B4-BE49-F238E27FC236}">
                <a16:creationId xmlns:a16="http://schemas.microsoft.com/office/drawing/2014/main" id="{29CB3C9E-FCEB-8BC0-CE8C-31056F6397B7}"/>
              </a:ext>
            </a:extLst>
          </p:cNvPr>
          <p:cNvSpPr txBox="1"/>
          <p:nvPr/>
        </p:nvSpPr>
        <p:spPr>
          <a:xfrm>
            <a:off x="776759" y="5452939"/>
            <a:ext cx="4499117" cy="369332"/>
          </a:xfrm>
          <a:prstGeom prst="rect">
            <a:avLst/>
          </a:prstGeom>
          <a:noFill/>
        </p:spPr>
        <p:txBody>
          <a:bodyPr wrap="none" rtlCol="0">
            <a:spAutoFit/>
          </a:bodyPr>
          <a:lstStyle/>
          <a:p>
            <a:r>
              <a:rPr lang="en-US" dirty="0">
                <a:latin typeface="Times" pitchFamily="2" charset="0"/>
              </a:rPr>
              <a:t>Connections between layers and zero padding</a:t>
            </a:r>
          </a:p>
        </p:txBody>
      </p:sp>
      <p:pic>
        <p:nvPicPr>
          <p:cNvPr id="11" name="Picture 10">
            <a:extLst>
              <a:ext uri="{FF2B5EF4-FFF2-40B4-BE49-F238E27FC236}">
                <a16:creationId xmlns:a16="http://schemas.microsoft.com/office/drawing/2014/main" id="{83C495F9-343B-F030-6004-C9EB79AF2CC7}"/>
              </a:ext>
            </a:extLst>
          </p:cNvPr>
          <p:cNvPicPr>
            <a:picLocks noChangeAspect="1"/>
          </p:cNvPicPr>
          <p:nvPr/>
        </p:nvPicPr>
        <p:blipFill>
          <a:blip r:embed="rId3"/>
          <a:stretch>
            <a:fillRect/>
          </a:stretch>
        </p:blipFill>
        <p:spPr>
          <a:xfrm>
            <a:off x="5828155" y="2405694"/>
            <a:ext cx="6183372" cy="2952420"/>
          </a:xfrm>
          <a:prstGeom prst="rect">
            <a:avLst/>
          </a:prstGeom>
        </p:spPr>
      </p:pic>
      <p:sp>
        <p:nvSpPr>
          <p:cNvPr id="12" name="TextBox 11">
            <a:extLst>
              <a:ext uri="{FF2B5EF4-FFF2-40B4-BE49-F238E27FC236}">
                <a16:creationId xmlns:a16="http://schemas.microsoft.com/office/drawing/2014/main" id="{A4697353-47A1-92B7-06D9-13BBBD5F7065}"/>
              </a:ext>
            </a:extLst>
          </p:cNvPr>
          <p:cNvSpPr txBox="1"/>
          <p:nvPr/>
        </p:nvSpPr>
        <p:spPr>
          <a:xfrm>
            <a:off x="7327232" y="5452939"/>
            <a:ext cx="4193584" cy="369332"/>
          </a:xfrm>
          <a:prstGeom prst="rect">
            <a:avLst/>
          </a:prstGeom>
          <a:noFill/>
        </p:spPr>
        <p:txBody>
          <a:bodyPr wrap="none" rtlCol="0">
            <a:spAutoFit/>
          </a:bodyPr>
          <a:lstStyle/>
          <a:p>
            <a:r>
              <a:rPr lang="en-US" dirty="0">
                <a:latin typeface="Times" pitchFamily="2" charset="0"/>
              </a:rPr>
              <a:t>Reducing dimensionality using a stride of 2</a:t>
            </a:r>
          </a:p>
        </p:txBody>
      </p:sp>
    </p:spTree>
    <p:extLst>
      <p:ext uri="{BB962C8B-B14F-4D97-AF65-F5344CB8AC3E}">
        <p14:creationId xmlns:p14="http://schemas.microsoft.com/office/powerpoint/2010/main" val="2361238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098418" cy="523220"/>
          </a:xfrm>
          <a:prstGeom prst="rect">
            <a:avLst/>
          </a:prstGeom>
          <a:noFill/>
        </p:spPr>
        <p:txBody>
          <a:bodyPr wrap="none" rtlCol="0">
            <a:spAutoFit/>
          </a:bodyPr>
          <a:lstStyle/>
          <a:p>
            <a:r>
              <a:rPr lang="en-US" sz="2400" dirty="0">
                <a:latin typeface="Times" pitchFamily="2" charset="0"/>
              </a:rPr>
              <a:t>3. </a:t>
            </a:r>
            <a:r>
              <a:rPr lang="en-US" sz="2800" dirty="0">
                <a:latin typeface="Times" pitchFamily="2" charset="0"/>
              </a:rPr>
              <a:t>The structure of convolutional neural network</a:t>
            </a:r>
          </a:p>
        </p:txBody>
      </p:sp>
      <p:sp>
        <p:nvSpPr>
          <p:cNvPr id="2" name="TextBox 1">
            <a:extLst>
              <a:ext uri="{FF2B5EF4-FFF2-40B4-BE49-F238E27FC236}">
                <a16:creationId xmlns:a16="http://schemas.microsoft.com/office/drawing/2014/main" id="{B4CC2F98-CF69-E54B-4CCE-001795492766}"/>
              </a:ext>
            </a:extLst>
          </p:cNvPr>
          <p:cNvSpPr txBox="1"/>
          <p:nvPr/>
        </p:nvSpPr>
        <p:spPr>
          <a:xfrm>
            <a:off x="776759" y="1220395"/>
            <a:ext cx="10484799" cy="515526"/>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Stride and Padding </a:t>
            </a:r>
          </a:p>
        </p:txBody>
      </p:sp>
      <p:pic>
        <p:nvPicPr>
          <p:cNvPr id="3" name="Screen Recording 2022-09-10 at 2.30.22 PM" descr="Screen Recording 2022-09-10 at 2.30.22 PM">
            <a:hlinkClick r:id="" action="ppaction://media"/>
            <a:extLst>
              <a:ext uri="{FF2B5EF4-FFF2-40B4-BE49-F238E27FC236}">
                <a16:creationId xmlns:a16="http://schemas.microsoft.com/office/drawing/2014/main" id="{39A4DF59-B4D0-8D9A-4E57-2766B05DAE4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50581" y="2061964"/>
            <a:ext cx="3709820" cy="4048099"/>
          </a:xfrm>
          <a:prstGeom prst="rect">
            <a:avLst/>
          </a:prstGeom>
        </p:spPr>
      </p:pic>
      <p:pic>
        <p:nvPicPr>
          <p:cNvPr id="5" name="Screen Recording 2022-09-10 at 2.31.16 PM" descr="Screen Recording 2022-09-10 at 2.31.16 PM">
            <a:hlinkClick r:id="" action="ppaction://media"/>
            <a:extLst>
              <a:ext uri="{FF2B5EF4-FFF2-40B4-BE49-F238E27FC236}">
                <a16:creationId xmlns:a16="http://schemas.microsoft.com/office/drawing/2014/main" id="{55C8BF4A-B744-D816-D4C3-12EAF684EE9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50599" y="1539794"/>
            <a:ext cx="3709821" cy="4240917"/>
          </a:xfrm>
          <a:prstGeom prst="rect">
            <a:avLst/>
          </a:prstGeom>
        </p:spPr>
      </p:pic>
      <p:pic>
        <p:nvPicPr>
          <p:cNvPr id="9" name="Picture 8">
            <a:extLst>
              <a:ext uri="{FF2B5EF4-FFF2-40B4-BE49-F238E27FC236}">
                <a16:creationId xmlns:a16="http://schemas.microsoft.com/office/drawing/2014/main" id="{279361C1-82EA-9EE4-F79F-7E36BE6EA6DD}"/>
              </a:ext>
            </a:extLst>
          </p:cNvPr>
          <p:cNvPicPr>
            <a:picLocks noChangeAspect="1"/>
          </p:cNvPicPr>
          <p:nvPr/>
        </p:nvPicPr>
        <p:blipFill>
          <a:blip r:embed="rId8"/>
          <a:stretch>
            <a:fillRect/>
          </a:stretch>
        </p:blipFill>
        <p:spPr>
          <a:xfrm>
            <a:off x="6736781" y="6177568"/>
            <a:ext cx="4504823" cy="256556"/>
          </a:xfrm>
          <a:prstGeom prst="rect">
            <a:avLst/>
          </a:prstGeom>
        </p:spPr>
      </p:pic>
      <p:sp>
        <p:nvSpPr>
          <p:cNvPr id="6" name="TextBox 5">
            <a:extLst>
              <a:ext uri="{FF2B5EF4-FFF2-40B4-BE49-F238E27FC236}">
                <a16:creationId xmlns:a16="http://schemas.microsoft.com/office/drawing/2014/main" id="{2D509422-3F5B-7EEF-B56B-683FCE65CDC0}"/>
              </a:ext>
            </a:extLst>
          </p:cNvPr>
          <p:cNvSpPr txBox="1"/>
          <p:nvPr/>
        </p:nvSpPr>
        <p:spPr>
          <a:xfrm>
            <a:off x="35828" y="6441201"/>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284617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1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098418" cy="523220"/>
          </a:xfrm>
          <a:prstGeom prst="rect">
            <a:avLst/>
          </a:prstGeom>
          <a:noFill/>
        </p:spPr>
        <p:txBody>
          <a:bodyPr wrap="none" rtlCol="0">
            <a:spAutoFit/>
          </a:bodyPr>
          <a:lstStyle/>
          <a:p>
            <a:r>
              <a:rPr lang="en-US" sz="2400" dirty="0">
                <a:latin typeface="Times" pitchFamily="2" charset="0"/>
              </a:rPr>
              <a:t>3. </a:t>
            </a:r>
            <a:r>
              <a:rPr lang="en-US" sz="2800" dirty="0">
                <a:latin typeface="Times" pitchFamily="2" charset="0"/>
              </a:rPr>
              <a:t>The structure of convolutional neural network</a:t>
            </a:r>
          </a:p>
        </p:txBody>
      </p:sp>
      <p:sp>
        <p:nvSpPr>
          <p:cNvPr id="6" name="TextBox 5">
            <a:extLst>
              <a:ext uri="{FF2B5EF4-FFF2-40B4-BE49-F238E27FC236}">
                <a16:creationId xmlns:a16="http://schemas.microsoft.com/office/drawing/2014/main" id="{EA354813-CA56-2F41-924A-D4506F9BD3B0}"/>
              </a:ext>
            </a:extLst>
          </p:cNvPr>
          <p:cNvSpPr txBox="1"/>
          <p:nvPr/>
        </p:nvSpPr>
        <p:spPr>
          <a:xfrm>
            <a:off x="1595251" y="5294446"/>
            <a:ext cx="9271128" cy="400110"/>
          </a:xfrm>
          <a:prstGeom prst="rect">
            <a:avLst/>
          </a:prstGeom>
          <a:noFill/>
        </p:spPr>
        <p:txBody>
          <a:bodyPr wrap="none" rtlCol="0">
            <a:spAutoFit/>
          </a:bodyPr>
          <a:lstStyle/>
          <a:p>
            <a:r>
              <a:rPr lang="en-US" sz="2000" b="1" i="0" dirty="0">
                <a:solidFill>
                  <a:srgbClr val="363545"/>
                </a:solidFill>
                <a:effectLst/>
                <a:latin typeface="Times" pitchFamily="2" charset="0"/>
              </a:rPr>
              <a:t>Schematic representation of a convolutional neural network with two hidden layers</a:t>
            </a:r>
            <a:endParaRPr lang="en-US" sz="2000" dirty="0">
              <a:latin typeface="Times" pitchFamily="2" charset="0"/>
            </a:endParaRPr>
          </a:p>
        </p:txBody>
      </p:sp>
      <p:pic>
        <p:nvPicPr>
          <p:cNvPr id="7" name="Picture 6">
            <a:extLst>
              <a:ext uri="{FF2B5EF4-FFF2-40B4-BE49-F238E27FC236}">
                <a16:creationId xmlns:a16="http://schemas.microsoft.com/office/drawing/2014/main" id="{1E480795-D0D9-A441-8951-D48A62F45B40}"/>
              </a:ext>
            </a:extLst>
          </p:cNvPr>
          <p:cNvPicPr>
            <a:picLocks noChangeAspect="1"/>
          </p:cNvPicPr>
          <p:nvPr/>
        </p:nvPicPr>
        <p:blipFill>
          <a:blip r:embed="rId2"/>
          <a:stretch>
            <a:fillRect/>
          </a:stretch>
        </p:blipFill>
        <p:spPr>
          <a:xfrm>
            <a:off x="641267" y="1377315"/>
            <a:ext cx="11346873" cy="3764699"/>
          </a:xfrm>
          <a:prstGeom prst="rect">
            <a:avLst/>
          </a:prstGeom>
        </p:spPr>
      </p:pic>
      <p:sp>
        <p:nvSpPr>
          <p:cNvPr id="2" name="TextBox 1">
            <a:extLst>
              <a:ext uri="{FF2B5EF4-FFF2-40B4-BE49-F238E27FC236}">
                <a16:creationId xmlns:a16="http://schemas.microsoft.com/office/drawing/2014/main" id="{91CF19DB-B508-4614-F819-358D35B2F194}"/>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3585360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5710346" cy="523220"/>
          </a:xfrm>
          <a:prstGeom prst="rect">
            <a:avLst/>
          </a:prstGeom>
          <a:noFill/>
        </p:spPr>
        <p:txBody>
          <a:bodyPr wrap="none" rtlCol="0">
            <a:spAutoFit/>
          </a:bodyPr>
          <a:lstStyle/>
          <a:p>
            <a:r>
              <a:rPr lang="en-US" sz="2800" dirty="0">
                <a:latin typeface="Times" pitchFamily="2" charset="0"/>
              </a:rPr>
              <a:t>4. Looking at different CNN structure </a:t>
            </a:r>
          </a:p>
        </p:txBody>
      </p:sp>
      <p:pic>
        <p:nvPicPr>
          <p:cNvPr id="3" name="Picture 2">
            <a:extLst>
              <a:ext uri="{FF2B5EF4-FFF2-40B4-BE49-F238E27FC236}">
                <a16:creationId xmlns:a16="http://schemas.microsoft.com/office/drawing/2014/main" id="{3574FC6A-5FB4-D953-4FBF-6B62DA2505EE}"/>
              </a:ext>
            </a:extLst>
          </p:cNvPr>
          <p:cNvPicPr>
            <a:picLocks noChangeAspect="1"/>
          </p:cNvPicPr>
          <p:nvPr/>
        </p:nvPicPr>
        <p:blipFill>
          <a:blip r:embed="rId2"/>
          <a:stretch>
            <a:fillRect/>
          </a:stretch>
        </p:blipFill>
        <p:spPr>
          <a:xfrm>
            <a:off x="1315453" y="985038"/>
            <a:ext cx="9877280" cy="5555970"/>
          </a:xfrm>
          <a:prstGeom prst="rect">
            <a:avLst/>
          </a:prstGeom>
        </p:spPr>
      </p:pic>
      <p:sp>
        <p:nvSpPr>
          <p:cNvPr id="5" name="TextBox 4">
            <a:extLst>
              <a:ext uri="{FF2B5EF4-FFF2-40B4-BE49-F238E27FC236}">
                <a16:creationId xmlns:a16="http://schemas.microsoft.com/office/drawing/2014/main" id="{C7BF9CFC-1351-3F67-DDC5-9FBF2EB89969}"/>
              </a:ext>
            </a:extLst>
          </p:cNvPr>
          <p:cNvSpPr txBox="1"/>
          <p:nvPr/>
        </p:nvSpPr>
        <p:spPr>
          <a:xfrm>
            <a:off x="1315453" y="1191126"/>
            <a:ext cx="4839786" cy="707886"/>
          </a:xfrm>
          <a:prstGeom prst="rect">
            <a:avLst/>
          </a:prstGeom>
          <a:noFill/>
        </p:spPr>
        <p:txBody>
          <a:bodyPr wrap="none" rtlCol="0">
            <a:spAutoFit/>
          </a:bodyPr>
          <a:lstStyle/>
          <a:p>
            <a:r>
              <a:rPr lang="en-US" sz="2000" b="1" i="0" dirty="0" err="1">
                <a:solidFill>
                  <a:srgbClr val="0C0C0C"/>
                </a:solidFill>
                <a:effectLst/>
                <a:latin typeface="Times" pitchFamily="2" charset="0"/>
              </a:rPr>
              <a:t>AlexNet</a:t>
            </a:r>
            <a:r>
              <a:rPr lang="en-US" sz="2000" b="1" i="0" dirty="0">
                <a:solidFill>
                  <a:srgbClr val="0C0C0C"/>
                </a:solidFill>
                <a:effectLst/>
                <a:latin typeface="Times" pitchFamily="2" charset="0"/>
              </a:rPr>
              <a:t> </a:t>
            </a:r>
            <a:r>
              <a:rPr lang="en-US" sz="2000" i="0" dirty="0">
                <a:solidFill>
                  <a:srgbClr val="0C0C0C"/>
                </a:solidFill>
                <a:effectLst/>
                <a:latin typeface="Times" pitchFamily="2" charset="0"/>
              </a:rPr>
              <a:t>– won the 2012 ImageNet challenge</a:t>
            </a:r>
            <a:endParaRPr lang="en-US" sz="2000" b="1" i="0" dirty="0">
              <a:solidFill>
                <a:srgbClr val="0C0C0C"/>
              </a:solidFill>
              <a:effectLst/>
              <a:latin typeface="Times" pitchFamily="2" charset="0"/>
            </a:endParaRPr>
          </a:p>
          <a:p>
            <a:endParaRPr lang="en-US" sz="2000" b="1" dirty="0">
              <a:latin typeface="Times" pitchFamily="2" charset="0"/>
            </a:endParaRPr>
          </a:p>
        </p:txBody>
      </p:sp>
      <p:sp>
        <p:nvSpPr>
          <p:cNvPr id="2" name="TextBox 1">
            <a:extLst>
              <a:ext uri="{FF2B5EF4-FFF2-40B4-BE49-F238E27FC236}">
                <a16:creationId xmlns:a16="http://schemas.microsoft.com/office/drawing/2014/main" id="{2559417D-6026-D7CA-6737-E32BCCC40F6B}"/>
              </a:ext>
            </a:extLst>
          </p:cNvPr>
          <p:cNvSpPr txBox="1"/>
          <p:nvPr/>
        </p:nvSpPr>
        <p:spPr>
          <a:xfrm>
            <a:off x="8196675" y="6457890"/>
            <a:ext cx="3995325" cy="400110"/>
          </a:xfrm>
          <a:prstGeom prst="rect">
            <a:avLst/>
          </a:prstGeom>
          <a:noFill/>
        </p:spPr>
        <p:txBody>
          <a:bodyPr wrap="none" rtlCol="0">
            <a:spAutoFit/>
          </a:bodyPr>
          <a:lstStyle/>
          <a:p>
            <a:r>
              <a:rPr lang="en-US" sz="2000" dirty="0">
                <a:latin typeface="Times" pitchFamily="2" charset="0"/>
              </a:rPr>
              <a:t>Image provided from </a:t>
            </a:r>
            <a:r>
              <a:rPr lang="en-US" sz="2000" dirty="0" err="1">
                <a:latin typeface="Times" pitchFamily="2" charset="0"/>
              </a:rPr>
              <a:t>LearnOpenCV</a:t>
            </a:r>
            <a:r>
              <a:rPr lang="en-US" sz="2000" dirty="0">
                <a:latin typeface="Times" pitchFamily="2" charset="0"/>
              </a:rPr>
              <a:t> </a:t>
            </a:r>
          </a:p>
        </p:txBody>
      </p:sp>
    </p:spTree>
    <p:extLst>
      <p:ext uri="{BB962C8B-B14F-4D97-AF65-F5344CB8AC3E}">
        <p14:creationId xmlns:p14="http://schemas.microsoft.com/office/powerpoint/2010/main" val="1649332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BF9CFC-1351-3F67-DDC5-9FBF2EB89969}"/>
              </a:ext>
            </a:extLst>
          </p:cNvPr>
          <p:cNvSpPr txBox="1"/>
          <p:nvPr/>
        </p:nvSpPr>
        <p:spPr>
          <a:xfrm>
            <a:off x="1315453" y="1191126"/>
            <a:ext cx="968535" cy="400110"/>
          </a:xfrm>
          <a:prstGeom prst="rect">
            <a:avLst/>
          </a:prstGeom>
          <a:noFill/>
        </p:spPr>
        <p:txBody>
          <a:bodyPr wrap="none" rtlCol="0">
            <a:spAutoFit/>
          </a:bodyPr>
          <a:lstStyle/>
          <a:p>
            <a:r>
              <a:rPr lang="en-US" sz="2000" b="1" i="0" dirty="0" err="1">
                <a:solidFill>
                  <a:srgbClr val="0C0C0C"/>
                </a:solidFill>
                <a:effectLst/>
                <a:latin typeface="Times" pitchFamily="2" charset="0"/>
              </a:rPr>
              <a:t>ResNet</a:t>
            </a:r>
            <a:endParaRPr lang="en-US" sz="2000" b="1" dirty="0">
              <a:latin typeface="Times" pitchFamily="2" charset="0"/>
            </a:endParaRPr>
          </a:p>
        </p:txBody>
      </p:sp>
      <p:pic>
        <p:nvPicPr>
          <p:cNvPr id="6" name="Picture 5">
            <a:extLst>
              <a:ext uri="{FF2B5EF4-FFF2-40B4-BE49-F238E27FC236}">
                <a16:creationId xmlns:a16="http://schemas.microsoft.com/office/drawing/2014/main" id="{6C4D67D0-BDA0-2561-47ED-12250FF7055C}"/>
              </a:ext>
            </a:extLst>
          </p:cNvPr>
          <p:cNvPicPr>
            <a:picLocks noChangeAspect="1"/>
          </p:cNvPicPr>
          <p:nvPr/>
        </p:nvPicPr>
        <p:blipFill>
          <a:blip r:embed="rId2"/>
          <a:stretch>
            <a:fillRect/>
          </a:stretch>
        </p:blipFill>
        <p:spPr>
          <a:xfrm>
            <a:off x="2830285" y="1391181"/>
            <a:ext cx="7772400" cy="4721213"/>
          </a:xfrm>
          <a:prstGeom prst="rect">
            <a:avLst/>
          </a:prstGeom>
        </p:spPr>
      </p:pic>
      <p:sp>
        <p:nvSpPr>
          <p:cNvPr id="7" name="TextBox 6">
            <a:extLst>
              <a:ext uri="{FF2B5EF4-FFF2-40B4-BE49-F238E27FC236}">
                <a16:creationId xmlns:a16="http://schemas.microsoft.com/office/drawing/2014/main" id="{B4492BED-99B6-97A0-3955-03CCD1EE3C7A}"/>
              </a:ext>
            </a:extLst>
          </p:cNvPr>
          <p:cNvSpPr txBox="1"/>
          <p:nvPr/>
        </p:nvSpPr>
        <p:spPr>
          <a:xfrm>
            <a:off x="512064" y="316992"/>
            <a:ext cx="5710346" cy="523220"/>
          </a:xfrm>
          <a:prstGeom prst="rect">
            <a:avLst/>
          </a:prstGeom>
          <a:noFill/>
        </p:spPr>
        <p:txBody>
          <a:bodyPr wrap="none" rtlCol="0">
            <a:spAutoFit/>
          </a:bodyPr>
          <a:lstStyle/>
          <a:p>
            <a:r>
              <a:rPr lang="en-US" sz="2800" dirty="0">
                <a:latin typeface="Times" pitchFamily="2" charset="0"/>
              </a:rPr>
              <a:t>4. Looking at different CNN structure </a:t>
            </a:r>
          </a:p>
        </p:txBody>
      </p:sp>
      <p:sp>
        <p:nvSpPr>
          <p:cNvPr id="2" name="TextBox 1">
            <a:extLst>
              <a:ext uri="{FF2B5EF4-FFF2-40B4-BE49-F238E27FC236}">
                <a16:creationId xmlns:a16="http://schemas.microsoft.com/office/drawing/2014/main" id="{89082B3D-1081-A0FE-A718-FDCDFBBAE0F0}"/>
              </a:ext>
            </a:extLst>
          </p:cNvPr>
          <p:cNvSpPr txBox="1"/>
          <p:nvPr/>
        </p:nvSpPr>
        <p:spPr>
          <a:xfrm>
            <a:off x="5943332" y="6457890"/>
            <a:ext cx="6365845" cy="400110"/>
          </a:xfrm>
          <a:prstGeom prst="rect">
            <a:avLst/>
          </a:prstGeom>
          <a:noFill/>
        </p:spPr>
        <p:txBody>
          <a:bodyPr wrap="none" rtlCol="0">
            <a:spAutoFit/>
          </a:bodyPr>
          <a:lstStyle/>
          <a:p>
            <a:r>
              <a:rPr lang="en-US" sz="2000" dirty="0">
                <a:latin typeface="Times" pitchFamily="2" charset="0"/>
              </a:rPr>
              <a:t>Image provided from https://</a:t>
            </a:r>
            <a:r>
              <a:rPr lang="en-US" sz="2000" dirty="0" err="1">
                <a:latin typeface="Times" pitchFamily="2" charset="0"/>
              </a:rPr>
              <a:t>jason-adam.github.io</a:t>
            </a:r>
            <a:r>
              <a:rPr lang="en-US" sz="2000" dirty="0">
                <a:latin typeface="Times" pitchFamily="2" charset="0"/>
              </a:rPr>
              <a:t>/resnet50/ </a:t>
            </a:r>
          </a:p>
        </p:txBody>
      </p:sp>
    </p:spTree>
    <p:extLst>
      <p:ext uri="{BB962C8B-B14F-4D97-AF65-F5344CB8AC3E}">
        <p14:creationId xmlns:p14="http://schemas.microsoft.com/office/powerpoint/2010/main" val="1007612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8185254" cy="523220"/>
          </a:xfrm>
          <a:prstGeom prst="rect">
            <a:avLst/>
          </a:prstGeom>
          <a:noFill/>
        </p:spPr>
        <p:txBody>
          <a:bodyPr wrap="none" rtlCol="0">
            <a:spAutoFit/>
          </a:bodyPr>
          <a:lstStyle/>
          <a:p>
            <a:r>
              <a:rPr lang="en-US" sz="2400" dirty="0">
                <a:latin typeface="Times" pitchFamily="2" charset="0"/>
              </a:rPr>
              <a:t>5. </a:t>
            </a:r>
            <a:r>
              <a:rPr lang="en-US" sz="2800" dirty="0">
                <a:latin typeface="Times" pitchFamily="2" charset="0"/>
              </a:rPr>
              <a:t>How to code convolutional neural network in python </a:t>
            </a:r>
          </a:p>
        </p:txBody>
      </p:sp>
      <p:pic>
        <p:nvPicPr>
          <p:cNvPr id="3" name="Picture 2">
            <a:extLst>
              <a:ext uri="{FF2B5EF4-FFF2-40B4-BE49-F238E27FC236}">
                <a16:creationId xmlns:a16="http://schemas.microsoft.com/office/drawing/2014/main" id="{F96DF76B-E3DF-8C9B-6E3D-31957180FC31}"/>
              </a:ext>
            </a:extLst>
          </p:cNvPr>
          <p:cNvPicPr>
            <a:picLocks noChangeAspect="1"/>
          </p:cNvPicPr>
          <p:nvPr/>
        </p:nvPicPr>
        <p:blipFill>
          <a:blip r:embed="rId2"/>
          <a:stretch>
            <a:fillRect/>
          </a:stretch>
        </p:blipFill>
        <p:spPr>
          <a:xfrm>
            <a:off x="1141689" y="1708484"/>
            <a:ext cx="9908622" cy="3736271"/>
          </a:xfrm>
          <a:prstGeom prst="rect">
            <a:avLst/>
          </a:prstGeom>
        </p:spPr>
      </p:pic>
      <p:sp>
        <p:nvSpPr>
          <p:cNvPr id="2" name="TextBox 1">
            <a:extLst>
              <a:ext uri="{FF2B5EF4-FFF2-40B4-BE49-F238E27FC236}">
                <a16:creationId xmlns:a16="http://schemas.microsoft.com/office/drawing/2014/main" id="{67315F36-AFDE-3E1F-FE77-EAF7C1E16C17}"/>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2729532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8FC92F-DA8D-8116-3992-124E8641D2D4}"/>
              </a:ext>
            </a:extLst>
          </p:cNvPr>
          <p:cNvPicPr>
            <a:picLocks noChangeAspect="1"/>
          </p:cNvPicPr>
          <p:nvPr/>
        </p:nvPicPr>
        <p:blipFill>
          <a:blip r:embed="rId2"/>
          <a:stretch>
            <a:fillRect/>
          </a:stretch>
        </p:blipFill>
        <p:spPr>
          <a:xfrm>
            <a:off x="1141689" y="1708483"/>
            <a:ext cx="9908620" cy="3736271"/>
          </a:xfrm>
          <a:prstGeom prst="rect">
            <a:avLst/>
          </a:prstGeom>
        </p:spPr>
      </p:pic>
      <p:sp>
        <p:nvSpPr>
          <p:cNvPr id="6" name="TextBox 5">
            <a:extLst>
              <a:ext uri="{FF2B5EF4-FFF2-40B4-BE49-F238E27FC236}">
                <a16:creationId xmlns:a16="http://schemas.microsoft.com/office/drawing/2014/main" id="{23FB8822-606F-C729-3605-CFC1287E110F}"/>
              </a:ext>
            </a:extLst>
          </p:cNvPr>
          <p:cNvSpPr txBox="1"/>
          <p:nvPr/>
        </p:nvSpPr>
        <p:spPr>
          <a:xfrm>
            <a:off x="512064" y="316992"/>
            <a:ext cx="8236550" cy="523220"/>
          </a:xfrm>
          <a:prstGeom prst="rect">
            <a:avLst/>
          </a:prstGeom>
          <a:noFill/>
        </p:spPr>
        <p:txBody>
          <a:bodyPr wrap="none" rtlCol="0">
            <a:spAutoFit/>
          </a:bodyPr>
          <a:lstStyle/>
          <a:p>
            <a:r>
              <a:rPr lang="en-US" sz="2800" dirty="0">
                <a:latin typeface="Times" pitchFamily="2" charset="0"/>
              </a:rPr>
              <a:t>5. How to code convolutional neural network in python </a:t>
            </a:r>
          </a:p>
        </p:txBody>
      </p:sp>
      <p:sp>
        <p:nvSpPr>
          <p:cNvPr id="2" name="TextBox 1">
            <a:extLst>
              <a:ext uri="{FF2B5EF4-FFF2-40B4-BE49-F238E27FC236}">
                <a16:creationId xmlns:a16="http://schemas.microsoft.com/office/drawing/2014/main" id="{56324023-7E9B-B8AB-A1C2-613982F0FD57}"/>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2189060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2969083" cy="892552"/>
          </a:xfrm>
          <a:prstGeom prst="rect">
            <a:avLst/>
          </a:prstGeom>
          <a:noFill/>
        </p:spPr>
        <p:txBody>
          <a:bodyPr wrap="none" rtlCol="0">
            <a:spAutoFit/>
          </a:bodyPr>
          <a:lstStyle/>
          <a:p>
            <a:r>
              <a:rPr lang="en-US" sz="2400" dirty="0">
                <a:latin typeface="Times" pitchFamily="2" charset="0"/>
              </a:rPr>
              <a:t>6</a:t>
            </a:r>
            <a:r>
              <a:rPr lang="en-US" sz="2800" dirty="0">
                <a:latin typeface="Times" pitchFamily="2" charset="0"/>
              </a:rPr>
              <a:t>. Hands on project</a:t>
            </a:r>
          </a:p>
          <a:p>
            <a:r>
              <a:rPr lang="en-US" sz="2400" dirty="0">
                <a:latin typeface="Times" pitchFamily="2" charset="0"/>
              </a:rPr>
              <a:t> </a:t>
            </a:r>
          </a:p>
        </p:txBody>
      </p:sp>
      <p:pic>
        <p:nvPicPr>
          <p:cNvPr id="2" name="Online Media 1" descr="Convolutional Network Demo from 1993">
            <a:hlinkClick r:id="" action="ppaction://media"/>
            <a:extLst>
              <a:ext uri="{FF2B5EF4-FFF2-40B4-BE49-F238E27FC236}">
                <a16:creationId xmlns:a16="http://schemas.microsoft.com/office/drawing/2014/main" id="{F857E47C-B529-497A-1C01-AE454C22145D}"/>
              </a:ext>
            </a:extLst>
          </p:cNvPr>
          <p:cNvPicPr>
            <a:picLocks noRot="1" noChangeAspect="1"/>
          </p:cNvPicPr>
          <p:nvPr>
            <a:videoFile r:link="rId1"/>
          </p:nvPr>
        </p:nvPicPr>
        <p:blipFill>
          <a:blip r:embed="rId3"/>
          <a:stretch>
            <a:fillRect/>
          </a:stretch>
        </p:blipFill>
        <p:spPr>
          <a:xfrm>
            <a:off x="2625556" y="1162415"/>
            <a:ext cx="6940885" cy="5205664"/>
          </a:xfrm>
          <a:prstGeom prst="rect">
            <a:avLst/>
          </a:prstGeom>
        </p:spPr>
      </p:pic>
      <p:sp>
        <p:nvSpPr>
          <p:cNvPr id="3" name="TextBox 2">
            <a:extLst>
              <a:ext uri="{FF2B5EF4-FFF2-40B4-BE49-F238E27FC236}">
                <a16:creationId xmlns:a16="http://schemas.microsoft.com/office/drawing/2014/main" id="{AC1FC46D-D3DB-6724-3E1F-F1AE36337DC3}"/>
              </a:ext>
            </a:extLst>
          </p:cNvPr>
          <p:cNvSpPr txBox="1"/>
          <p:nvPr/>
        </p:nvSpPr>
        <p:spPr>
          <a:xfrm>
            <a:off x="3943006" y="6368079"/>
            <a:ext cx="4305987" cy="646331"/>
          </a:xfrm>
          <a:prstGeom prst="rect">
            <a:avLst/>
          </a:prstGeom>
          <a:noFill/>
        </p:spPr>
        <p:txBody>
          <a:bodyPr wrap="none" rtlCol="0">
            <a:spAutoFit/>
          </a:bodyPr>
          <a:lstStyle/>
          <a:p>
            <a:r>
              <a:rPr lang="en-US" b="0" i="0" dirty="0">
                <a:effectLst/>
                <a:latin typeface="Roboto" panose="02000000000000000000" pitchFamily="2" charset="0"/>
              </a:rPr>
              <a:t>Convolutional Network Demo from 1993</a:t>
            </a:r>
          </a:p>
          <a:p>
            <a:endParaRPr lang="en-US" dirty="0"/>
          </a:p>
        </p:txBody>
      </p:sp>
    </p:spTree>
    <p:extLst>
      <p:ext uri="{BB962C8B-B14F-4D97-AF65-F5344CB8AC3E}">
        <p14:creationId xmlns:p14="http://schemas.microsoft.com/office/powerpoint/2010/main" val="246725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5541902" cy="523220"/>
          </a:xfrm>
          <a:prstGeom prst="rect">
            <a:avLst/>
          </a:prstGeom>
          <a:noFill/>
        </p:spPr>
        <p:txBody>
          <a:bodyPr wrap="none" rtlCol="0">
            <a:spAutoFit/>
          </a:bodyPr>
          <a:lstStyle/>
          <a:p>
            <a:pPr marL="342900" indent="-342900">
              <a:buAutoNum type="arabicPeriod"/>
            </a:pPr>
            <a:r>
              <a:rPr lang="en-US" sz="2800" dirty="0">
                <a:latin typeface="Times" pitchFamily="2" charset="0"/>
              </a:rPr>
              <a:t>Why convolutional neural network</a:t>
            </a:r>
          </a:p>
        </p:txBody>
      </p:sp>
      <p:sp>
        <p:nvSpPr>
          <p:cNvPr id="5" name="TextBox 4">
            <a:extLst>
              <a:ext uri="{FF2B5EF4-FFF2-40B4-BE49-F238E27FC236}">
                <a16:creationId xmlns:a16="http://schemas.microsoft.com/office/drawing/2014/main" id="{0B23EFA2-6AE7-034C-90A8-BFA2A96E7395}"/>
              </a:ext>
            </a:extLst>
          </p:cNvPr>
          <p:cNvSpPr txBox="1"/>
          <p:nvPr/>
        </p:nvSpPr>
        <p:spPr>
          <a:xfrm>
            <a:off x="512064" y="1048263"/>
            <a:ext cx="11096066" cy="8571577"/>
          </a:xfrm>
          <a:prstGeom prst="rect">
            <a:avLst/>
          </a:prstGeom>
          <a:noFill/>
        </p:spPr>
        <p:txBody>
          <a:bodyPr wrap="square">
            <a:spAutoFit/>
          </a:bodyPr>
          <a:lstStyle/>
          <a:p>
            <a:pPr marL="285750" indent="-285750" algn="just">
              <a:lnSpc>
                <a:spcPct val="200000"/>
              </a:lnSpc>
              <a:buFont typeface="Wingdings" pitchFamily="2" charset="2"/>
              <a:buChar char="Ø"/>
            </a:pPr>
            <a:r>
              <a:rPr lang="en-US" sz="2000" dirty="0">
                <a:latin typeface="Times" pitchFamily="2" charset="0"/>
              </a:rPr>
              <a:t>Convolutional neural networks (CNNs) inspired by the study of the brain’s visual cortex.</a:t>
            </a:r>
          </a:p>
          <a:p>
            <a:pPr marL="285750" indent="-285750" algn="just">
              <a:lnSpc>
                <a:spcPct val="200000"/>
              </a:lnSpc>
              <a:buFont typeface="Wingdings" pitchFamily="2" charset="2"/>
              <a:buChar char="Ø"/>
            </a:pPr>
            <a:r>
              <a:rPr lang="en-US" sz="2000" dirty="0" err="1">
                <a:latin typeface="Times" pitchFamily="2" charset="0"/>
              </a:rPr>
              <a:t>Huble</a:t>
            </a:r>
            <a:r>
              <a:rPr lang="en-US" sz="2000" dirty="0">
                <a:latin typeface="Times" pitchFamily="2" charset="0"/>
              </a:rPr>
              <a:t> and Wiesel (1958) showed that many neurons in the visual cortex have a small local receptive field . More specifically they showed that some neurons react only to images of horizontal lines while others react only to lines with different orientations.</a:t>
            </a:r>
          </a:p>
          <a:p>
            <a:pPr marL="285750" indent="-285750" algn="just">
              <a:lnSpc>
                <a:spcPct val="200000"/>
              </a:lnSpc>
              <a:buFont typeface="Wingdings" pitchFamily="2" charset="2"/>
              <a:buChar char="Ø"/>
            </a:pPr>
            <a:r>
              <a:rPr lang="en-US" sz="2000" dirty="0">
                <a:latin typeface="Times" pitchFamily="2" charset="0"/>
              </a:rPr>
              <a:t> They also showed some neurons might have larger receptive fields and they react to more complex patterns that are combinations of the lower-level patterns. </a:t>
            </a:r>
          </a:p>
          <a:p>
            <a:pPr marL="285750" indent="-285750" algn="just">
              <a:lnSpc>
                <a:spcPct val="200000"/>
              </a:lnSpc>
              <a:buFont typeface="Wingdings" pitchFamily="2" charset="2"/>
              <a:buChar char="Ø"/>
            </a:pPr>
            <a:r>
              <a:rPr lang="en-US" sz="2000" dirty="0">
                <a:latin typeface="Times" pitchFamily="2" charset="0"/>
              </a:rPr>
              <a:t>CNNs has been used in image recognition since the 1980s.</a:t>
            </a:r>
          </a:p>
          <a:p>
            <a:pPr marL="285750" indent="-285750" algn="just">
              <a:lnSpc>
                <a:spcPct val="200000"/>
              </a:lnSpc>
              <a:buFont typeface="Wingdings" pitchFamily="2" charset="2"/>
              <a:buChar char="Ø"/>
            </a:pPr>
            <a:r>
              <a:rPr lang="en-US" sz="2000" dirty="0">
                <a:latin typeface="Times" pitchFamily="2" charset="0"/>
              </a:rPr>
              <a:t>Image search service, self-driving cars, automatic video classification systems. </a:t>
            </a: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p:txBody>
      </p:sp>
    </p:spTree>
    <p:extLst>
      <p:ext uri="{BB962C8B-B14F-4D97-AF65-F5344CB8AC3E}">
        <p14:creationId xmlns:p14="http://schemas.microsoft.com/office/powerpoint/2010/main" val="3615677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0862BE-20BD-F32E-B0FF-922E4F852E30}"/>
              </a:ext>
            </a:extLst>
          </p:cNvPr>
          <p:cNvPicPr>
            <a:picLocks noChangeAspect="1"/>
          </p:cNvPicPr>
          <p:nvPr/>
        </p:nvPicPr>
        <p:blipFill>
          <a:blip r:embed="rId2"/>
          <a:stretch>
            <a:fillRect/>
          </a:stretch>
        </p:blipFill>
        <p:spPr>
          <a:xfrm>
            <a:off x="2209800" y="1818513"/>
            <a:ext cx="7772400" cy="3566645"/>
          </a:xfrm>
          <a:prstGeom prst="rect">
            <a:avLst/>
          </a:prstGeom>
        </p:spPr>
      </p:pic>
      <p:sp>
        <p:nvSpPr>
          <p:cNvPr id="7" name="TextBox 6">
            <a:extLst>
              <a:ext uri="{FF2B5EF4-FFF2-40B4-BE49-F238E27FC236}">
                <a16:creationId xmlns:a16="http://schemas.microsoft.com/office/drawing/2014/main" id="{E51AEC1E-D61B-99BF-2041-D8043A1FFD43}"/>
              </a:ext>
            </a:extLst>
          </p:cNvPr>
          <p:cNvSpPr txBox="1"/>
          <p:nvPr/>
        </p:nvSpPr>
        <p:spPr>
          <a:xfrm>
            <a:off x="512064" y="1147989"/>
            <a:ext cx="11686661" cy="400110"/>
          </a:xfrm>
          <a:prstGeom prst="rect">
            <a:avLst/>
          </a:prstGeom>
          <a:noFill/>
        </p:spPr>
        <p:txBody>
          <a:bodyPr wrap="none" rtlCol="0">
            <a:spAutoFit/>
          </a:bodyPr>
          <a:lstStyle/>
          <a:p>
            <a:r>
              <a:rPr lang="en-US" sz="2000" dirty="0">
                <a:latin typeface="Times" pitchFamily="2" charset="0"/>
              </a:rPr>
              <a:t>We are going to use the handwritten digit dataset and using convolutional neural network for digit classification </a:t>
            </a:r>
          </a:p>
        </p:txBody>
      </p:sp>
      <p:sp>
        <p:nvSpPr>
          <p:cNvPr id="8" name="TextBox 7">
            <a:extLst>
              <a:ext uri="{FF2B5EF4-FFF2-40B4-BE49-F238E27FC236}">
                <a16:creationId xmlns:a16="http://schemas.microsoft.com/office/drawing/2014/main" id="{99B9C155-8524-469C-F90C-A10D166F4D0F}"/>
              </a:ext>
            </a:extLst>
          </p:cNvPr>
          <p:cNvSpPr txBox="1"/>
          <p:nvPr/>
        </p:nvSpPr>
        <p:spPr>
          <a:xfrm>
            <a:off x="613611" y="6087979"/>
            <a:ext cx="4660250" cy="400110"/>
          </a:xfrm>
          <a:prstGeom prst="rect">
            <a:avLst/>
          </a:prstGeom>
          <a:noFill/>
        </p:spPr>
        <p:txBody>
          <a:bodyPr wrap="none" rtlCol="0">
            <a:spAutoFit/>
          </a:bodyPr>
          <a:lstStyle/>
          <a:p>
            <a:r>
              <a:rPr lang="en-US" sz="2000" dirty="0">
                <a:latin typeface="Times" pitchFamily="2" charset="0"/>
              </a:rPr>
              <a:t>Open your </a:t>
            </a:r>
            <a:r>
              <a:rPr lang="en-US" sz="2000" dirty="0" err="1">
                <a:latin typeface="Times" pitchFamily="2" charset="0"/>
              </a:rPr>
              <a:t>Jupyter</a:t>
            </a:r>
            <a:r>
              <a:rPr lang="en-US" sz="2000" dirty="0">
                <a:latin typeface="Times" pitchFamily="2" charset="0"/>
              </a:rPr>
              <a:t> Notebook for the rest …</a:t>
            </a:r>
          </a:p>
        </p:txBody>
      </p:sp>
      <p:sp>
        <p:nvSpPr>
          <p:cNvPr id="9" name="TextBox 8">
            <a:extLst>
              <a:ext uri="{FF2B5EF4-FFF2-40B4-BE49-F238E27FC236}">
                <a16:creationId xmlns:a16="http://schemas.microsoft.com/office/drawing/2014/main" id="{B70C75C2-4CE9-BC37-1F06-4BC1A3A894C1}"/>
              </a:ext>
            </a:extLst>
          </p:cNvPr>
          <p:cNvSpPr txBox="1"/>
          <p:nvPr/>
        </p:nvSpPr>
        <p:spPr>
          <a:xfrm>
            <a:off x="512064" y="316992"/>
            <a:ext cx="2943434" cy="892552"/>
          </a:xfrm>
          <a:prstGeom prst="rect">
            <a:avLst/>
          </a:prstGeom>
          <a:noFill/>
        </p:spPr>
        <p:txBody>
          <a:bodyPr wrap="none" rtlCol="0">
            <a:spAutoFit/>
          </a:bodyPr>
          <a:lstStyle/>
          <a:p>
            <a:r>
              <a:rPr lang="en-US" sz="2400" dirty="0">
                <a:latin typeface="Times" pitchFamily="2" charset="0"/>
              </a:rPr>
              <a:t>6. </a:t>
            </a:r>
            <a:r>
              <a:rPr lang="en-US" sz="2800" dirty="0">
                <a:latin typeface="Times" pitchFamily="2" charset="0"/>
              </a:rPr>
              <a:t>Hands on project</a:t>
            </a:r>
          </a:p>
          <a:p>
            <a:r>
              <a:rPr lang="en-US" sz="2400" dirty="0">
                <a:latin typeface="Times" pitchFamily="2" charset="0"/>
              </a:rPr>
              <a:t> </a:t>
            </a:r>
          </a:p>
        </p:txBody>
      </p:sp>
    </p:spTree>
    <p:extLst>
      <p:ext uri="{BB962C8B-B14F-4D97-AF65-F5344CB8AC3E}">
        <p14:creationId xmlns:p14="http://schemas.microsoft.com/office/powerpoint/2010/main" val="4102166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9B7A2B-DD75-6494-49A1-6E41BD29FB69}"/>
              </a:ext>
            </a:extLst>
          </p:cNvPr>
          <p:cNvSpPr txBox="1"/>
          <p:nvPr/>
        </p:nvSpPr>
        <p:spPr>
          <a:xfrm>
            <a:off x="512064" y="991795"/>
            <a:ext cx="11096066" cy="9956572"/>
          </a:xfrm>
          <a:prstGeom prst="rect">
            <a:avLst/>
          </a:prstGeom>
          <a:noFill/>
        </p:spPr>
        <p:txBody>
          <a:bodyPr wrap="square">
            <a:spAutoFit/>
          </a:bodyPr>
          <a:lstStyle/>
          <a:p>
            <a:pPr marL="285750" indent="-285750" algn="just">
              <a:lnSpc>
                <a:spcPct val="200000"/>
              </a:lnSpc>
              <a:buFont typeface="Wingdings" pitchFamily="2" charset="2"/>
              <a:buChar char="Ø"/>
            </a:pPr>
            <a:r>
              <a:rPr lang="en-US" sz="2000" dirty="0">
                <a:latin typeface="Times" pitchFamily="2" charset="0"/>
              </a:rPr>
              <a:t>Why not simply use a deep neural network with fully connected layers for image recognition task?` </a:t>
            </a:r>
          </a:p>
          <a:p>
            <a:pPr marL="800100" lvl="1" indent="-342900" algn="just">
              <a:lnSpc>
                <a:spcPct val="200000"/>
              </a:lnSpc>
              <a:buFont typeface="Arial" panose="020B0604020202020204" pitchFamily="34" charset="0"/>
              <a:buChar char="•"/>
            </a:pPr>
            <a:r>
              <a:rPr lang="en-US" sz="2000" dirty="0">
                <a:latin typeface="Times" pitchFamily="2" charset="0"/>
              </a:rPr>
              <a:t>This might work for small images</a:t>
            </a:r>
          </a:p>
          <a:p>
            <a:pPr marL="800100" lvl="1" indent="-342900" algn="just">
              <a:lnSpc>
                <a:spcPct val="200000"/>
              </a:lnSpc>
              <a:buFont typeface="Arial" panose="020B0604020202020204" pitchFamily="34" charset="0"/>
              <a:buChar char="•"/>
            </a:pPr>
            <a:r>
              <a:rPr lang="en-US" sz="2000" dirty="0">
                <a:latin typeface="Times" pitchFamily="2" charset="0"/>
              </a:rPr>
              <a:t>It breaks down for large images because of the huge number of required parameters </a:t>
            </a:r>
          </a:p>
          <a:p>
            <a:pPr marL="342900" indent="-342900" algn="just">
              <a:lnSpc>
                <a:spcPct val="200000"/>
              </a:lnSpc>
              <a:buFont typeface="Wingdings" pitchFamily="2" charset="2"/>
              <a:buChar char="Ø"/>
            </a:pPr>
            <a:r>
              <a:rPr lang="en-US" sz="2000" dirty="0">
                <a:latin typeface="Times" pitchFamily="2" charset="0"/>
              </a:rPr>
              <a:t>As an example:</a:t>
            </a:r>
          </a:p>
          <a:p>
            <a:pPr marL="800100" lvl="1" indent="-342900" algn="just">
              <a:lnSpc>
                <a:spcPct val="200000"/>
              </a:lnSpc>
              <a:buFont typeface="Arial" panose="020B0604020202020204" pitchFamily="34" charset="0"/>
              <a:buChar char="•"/>
            </a:pPr>
            <a:r>
              <a:rPr lang="en-US" sz="2000" dirty="0">
                <a:latin typeface="Times" pitchFamily="2" charset="0"/>
              </a:rPr>
              <a:t>Suppose we have a 100 by 100 – pixel image that has 10,000 pixels.</a:t>
            </a:r>
          </a:p>
          <a:p>
            <a:pPr marL="800100" lvl="1" indent="-342900" algn="just">
              <a:lnSpc>
                <a:spcPct val="200000"/>
              </a:lnSpc>
              <a:buFont typeface="Arial" panose="020B0604020202020204" pitchFamily="34" charset="0"/>
              <a:buChar char="•"/>
            </a:pPr>
            <a:r>
              <a:rPr lang="en-US" sz="2000" dirty="0">
                <a:latin typeface="Times" pitchFamily="2" charset="0"/>
              </a:rPr>
              <a:t>The input layer should have 10,000 neurons</a:t>
            </a:r>
          </a:p>
          <a:p>
            <a:pPr marL="800100" lvl="1" indent="-342900" algn="just">
              <a:lnSpc>
                <a:spcPct val="200000"/>
              </a:lnSpc>
              <a:buFont typeface="Arial" panose="020B0604020202020204" pitchFamily="34" charset="0"/>
              <a:buChar char="•"/>
            </a:pPr>
            <a:r>
              <a:rPr lang="en-US" sz="2000" dirty="0">
                <a:latin typeface="Times" pitchFamily="2" charset="0"/>
              </a:rPr>
              <a:t>If we only have one hidden layer with a 1000 neurons in it, then for the fully connected network with just one layer we have at least 10,000,000 connections. CNNs solve this problem using partially connected layers and weight sharing.</a:t>
            </a:r>
          </a:p>
          <a:p>
            <a:pPr marL="800100" lvl="1" indent="-342900" algn="just">
              <a:lnSpc>
                <a:spcPct val="200000"/>
              </a:lnSpc>
              <a:buFont typeface="Arial" panose="020B0604020202020204" pitchFamily="34" charset="0"/>
              <a:buChar char="•"/>
            </a:pPr>
            <a:endParaRPr lang="en-US" sz="2000" dirty="0">
              <a:latin typeface="Times" pitchFamily="2" charset="0"/>
            </a:endParaRPr>
          </a:p>
          <a:p>
            <a:pPr marL="342900" indent="-342900" algn="just">
              <a:lnSpc>
                <a:spcPct val="200000"/>
              </a:lnSpc>
              <a:buFont typeface="Courier New" panose="02070309020205020404" pitchFamily="49" charset="0"/>
              <a:buChar char="o"/>
            </a:pPr>
            <a:endParaRPr lang="en-US" sz="2000" dirty="0">
              <a:latin typeface="Times" pitchFamily="2" charset="0"/>
            </a:endParaRPr>
          </a:p>
          <a:p>
            <a:pPr marL="285750" indent="-285750" algn="just">
              <a:lnSpc>
                <a:spcPct val="150000"/>
              </a:lnSpc>
              <a:buFont typeface="Wingdings" pitchFamily="2" charset="2"/>
              <a:buChar char="Ø"/>
            </a:pPr>
            <a:endParaRPr lang="en-US" sz="2000" dirty="0">
              <a:latin typeface="Times" pitchFamily="2" charset="0"/>
            </a:endParaRPr>
          </a:p>
          <a:p>
            <a:pPr marL="285750" indent="-285750" algn="just">
              <a:lnSpc>
                <a:spcPct val="150000"/>
              </a:lnSpc>
              <a:buFont typeface="Wingdings" pitchFamily="2" charset="2"/>
              <a:buChar char="Ø"/>
            </a:pPr>
            <a:endParaRPr lang="en-US" sz="2000" dirty="0">
              <a:latin typeface="Times" pitchFamily="2" charset="0"/>
            </a:endParaRPr>
          </a:p>
          <a:p>
            <a:pPr marL="285750" indent="-285750" algn="just">
              <a:lnSpc>
                <a:spcPct val="150000"/>
              </a:lnSpc>
              <a:buFont typeface="Wingdings" pitchFamily="2" charset="2"/>
              <a:buChar char="Ø"/>
            </a:pPr>
            <a:endParaRPr lang="en-US" sz="2000" dirty="0">
              <a:latin typeface="Times" pitchFamily="2" charset="0"/>
            </a:endParaRPr>
          </a:p>
          <a:p>
            <a:pPr marL="285750" indent="-285750" algn="just">
              <a:lnSpc>
                <a:spcPct val="150000"/>
              </a:lnSpc>
              <a:buFont typeface="Wingdings" pitchFamily="2" charset="2"/>
              <a:buChar char="Ø"/>
            </a:pPr>
            <a:endParaRPr lang="en-US" sz="2000" dirty="0">
              <a:latin typeface="Times" pitchFamily="2" charset="0"/>
            </a:endParaRPr>
          </a:p>
          <a:p>
            <a:pPr marL="285750" indent="-285750" algn="just">
              <a:lnSpc>
                <a:spcPct val="150000"/>
              </a:lnSpc>
              <a:buFont typeface="Wingdings" pitchFamily="2" charset="2"/>
              <a:buChar char="Ø"/>
            </a:pPr>
            <a:endParaRPr lang="en-US" dirty="0">
              <a:latin typeface="Times" pitchFamily="2" charset="0"/>
            </a:endParaRPr>
          </a:p>
          <a:p>
            <a:pPr marL="285750" indent="-285750" algn="just">
              <a:buFont typeface="Wingdings" pitchFamily="2" charset="2"/>
              <a:buChar char="Ø"/>
            </a:pPr>
            <a:endParaRPr lang="en-US" dirty="0">
              <a:latin typeface="Times" pitchFamily="2" charset="0"/>
            </a:endParaRPr>
          </a:p>
          <a:p>
            <a:pPr marL="285750" indent="-285750" algn="just">
              <a:buFont typeface="Wingdings" pitchFamily="2" charset="2"/>
              <a:buChar char="Ø"/>
            </a:pPr>
            <a:endParaRPr lang="en-US" dirty="0">
              <a:latin typeface="Times" pitchFamily="2" charset="0"/>
            </a:endParaRPr>
          </a:p>
          <a:p>
            <a:pPr marL="285750" indent="-285750" algn="just">
              <a:buFont typeface="Wingdings" pitchFamily="2" charset="2"/>
              <a:buChar char="Ø"/>
            </a:pPr>
            <a:endParaRPr lang="en-US" dirty="0">
              <a:latin typeface="Times" pitchFamily="2" charset="0"/>
            </a:endParaRPr>
          </a:p>
        </p:txBody>
      </p:sp>
      <p:sp>
        <p:nvSpPr>
          <p:cNvPr id="6" name="TextBox 5">
            <a:extLst>
              <a:ext uri="{FF2B5EF4-FFF2-40B4-BE49-F238E27FC236}">
                <a16:creationId xmlns:a16="http://schemas.microsoft.com/office/drawing/2014/main" id="{5C22F469-B2E4-A89D-95C7-2BD5B09787C9}"/>
              </a:ext>
            </a:extLst>
          </p:cNvPr>
          <p:cNvSpPr txBox="1"/>
          <p:nvPr/>
        </p:nvSpPr>
        <p:spPr>
          <a:xfrm>
            <a:off x="512064" y="316992"/>
            <a:ext cx="5541902" cy="523220"/>
          </a:xfrm>
          <a:prstGeom prst="rect">
            <a:avLst/>
          </a:prstGeom>
          <a:noFill/>
        </p:spPr>
        <p:txBody>
          <a:bodyPr wrap="none" rtlCol="0">
            <a:spAutoFit/>
          </a:bodyPr>
          <a:lstStyle/>
          <a:p>
            <a:pPr marL="342900" indent="-342900">
              <a:buAutoNum type="arabicPeriod"/>
            </a:pPr>
            <a:r>
              <a:rPr lang="en-US" sz="2800" dirty="0">
                <a:latin typeface="Times" pitchFamily="2" charset="0"/>
              </a:rPr>
              <a:t>Why convolutional neural network</a:t>
            </a:r>
          </a:p>
        </p:txBody>
      </p:sp>
    </p:spTree>
    <p:extLst>
      <p:ext uri="{BB962C8B-B14F-4D97-AF65-F5344CB8AC3E}">
        <p14:creationId xmlns:p14="http://schemas.microsoft.com/office/powerpoint/2010/main" val="4082973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8077468" cy="523220"/>
          </a:xfrm>
          <a:prstGeom prst="rect">
            <a:avLst/>
          </a:prstGeom>
          <a:noFill/>
        </p:spPr>
        <p:txBody>
          <a:bodyPr wrap="none" rtlCol="0">
            <a:spAutoFit/>
          </a:bodyPr>
          <a:lstStyle/>
          <a:p>
            <a:r>
              <a:rPr lang="en-US" sz="2800" dirty="0">
                <a:latin typeface="Times" pitchFamily="2" charset="0"/>
              </a:rPr>
              <a:t>2. Comparison of ANN with CNN in a simple example</a:t>
            </a:r>
          </a:p>
        </p:txBody>
      </p:sp>
      <p:pic>
        <p:nvPicPr>
          <p:cNvPr id="2" name="Picture 1">
            <a:extLst>
              <a:ext uri="{FF2B5EF4-FFF2-40B4-BE49-F238E27FC236}">
                <a16:creationId xmlns:a16="http://schemas.microsoft.com/office/drawing/2014/main" id="{AAA3774C-39CB-8AB2-92F3-230D1A93D7FA}"/>
              </a:ext>
            </a:extLst>
          </p:cNvPr>
          <p:cNvPicPr>
            <a:picLocks noChangeAspect="1"/>
          </p:cNvPicPr>
          <p:nvPr/>
        </p:nvPicPr>
        <p:blipFill>
          <a:blip r:embed="rId2"/>
          <a:stretch>
            <a:fillRect/>
          </a:stretch>
        </p:blipFill>
        <p:spPr>
          <a:xfrm>
            <a:off x="3536167" y="1624774"/>
            <a:ext cx="4653060" cy="1425396"/>
          </a:xfrm>
          <a:prstGeom prst="rect">
            <a:avLst/>
          </a:prstGeom>
        </p:spPr>
      </p:pic>
      <p:pic>
        <p:nvPicPr>
          <p:cNvPr id="5" name="Picture 4">
            <a:extLst>
              <a:ext uri="{FF2B5EF4-FFF2-40B4-BE49-F238E27FC236}">
                <a16:creationId xmlns:a16="http://schemas.microsoft.com/office/drawing/2014/main" id="{A70F6CEF-1712-2DC6-6DE3-C8341BB1AD5E}"/>
              </a:ext>
            </a:extLst>
          </p:cNvPr>
          <p:cNvPicPr>
            <a:picLocks noChangeAspect="1"/>
          </p:cNvPicPr>
          <p:nvPr/>
        </p:nvPicPr>
        <p:blipFill>
          <a:blip r:embed="rId3"/>
          <a:stretch>
            <a:fillRect/>
          </a:stretch>
        </p:blipFill>
        <p:spPr>
          <a:xfrm>
            <a:off x="1162095" y="3896289"/>
            <a:ext cx="2940348" cy="1425397"/>
          </a:xfrm>
          <a:prstGeom prst="rect">
            <a:avLst/>
          </a:prstGeom>
        </p:spPr>
      </p:pic>
      <p:pic>
        <p:nvPicPr>
          <p:cNvPr id="7" name="Picture 6">
            <a:extLst>
              <a:ext uri="{FF2B5EF4-FFF2-40B4-BE49-F238E27FC236}">
                <a16:creationId xmlns:a16="http://schemas.microsoft.com/office/drawing/2014/main" id="{D91A13B6-D782-644F-86B5-DD221130EDF1}"/>
              </a:ext>
            </a:extLst>
          </p:cNvPr>
          <p:cNvPicPr>
            <a:picLocks noChangeAspect="1"/>
          </p:cNvPicPr>
          <p:nvPr/>
        </p:nvPicPr>
        <p:blipFill>
          <a:blip r:embed="rId4"/>
          <a:stretch>
            <a:fillRect/>
          </a:stretch>
        </p:blipFill>
        <p:spPr>
          <a:xfrm>
            <a:off x="4675660" y="3896287"/>
            <a:ext cx="2940350" cy="1425398"/>
          </a:xfrm>
          <a:prstGeom prst="rect">
            <a:avLst/>
          </a:prstGeom>
        </p:spPr>
      </p:pic>
      <p:pic>
        <p:nvPicPr>
          <p:cNvPr id="9" name="Picture 8">
            <a:extLst>
              <a:ext uri="{FF2B5EF4-FFF2-40B4-BE49-F238E27FC236}">
                <a16:creationId xmlns:a16="http://schemas.microsoft.com/office/drawing/2014/main" id="{F97C7CFA-C0FE-235E-53E3-B8313F8E7663}"/>
              </a:ext>
            </a:extLst>
          </p:cNvPr>
          <p:cNvPicPr>
            <a:picLocks noChangeAspect="1"/>
          </p:cNvPicPr>
          <p:nvPr/>
        </p:nvPicPr>
        <p:blipFill>
          <a:blip r:embed="rId5"/>
          <a:stretch>
            <a:fillRect/>
          </a:stretch>
        </p:blipFill>
        <p:spPr>
          <a:xfrm>
            <a:off x="8189227" y="3896288"/>
            <a:ext cx="2940348" cy="1425397"/>
          </a:xfrm>
          <a:prstGeom prst="rect">
            <a:avLst/>
          </a:prstGeom>
        </p:spPr>
      </p:pic>
      <p:sp>
        <p:nvSpPr>
          <p:cNvPr id="3" name="TextBox 2">
            <a:extLst>
              <a:ext uri="{FF2B5EF4-FFF2-40B4-BE49-F238E27FC236}">
                <a16:creationId xmlns:a16="http://schemas.microsoft.com/office/drawing/2014/main" id="{15163F7C-BF08-F04A-D094-CB8DA4CF69F6}"/>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211713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8077468" cy="523220"/>
          </a:xfrm>
          <a:prstGeom prst="rect">
            <a:avLst/>
          </a:prstGeom>
          <a:noFill/>
        </p:spPr>
        <p:txBody>
          <a:bodyPr wrap="none" rtlCol="0">
            <a:spAutoFit/>
          </a:bodyPr>
          <a:lstStyle/>
          <a:p>
            <a:r>
              <a:rPr lang="en-US" sz="2800" dirty="0">
                <a:latin typeface="Times" pitchFamily="2" charset="0"/>
              </a:rPr>
              <a:t>2. Comparison of ANN with CNN in a simple example</a:t>
            </a:r>
          </a:p>
        </p:txBody>
      </p:sp>
      <p:pic>
        <p:nvPicPr>
          <p:cNvPr id="6" name="Picture 5">
            <a:extLst>
              <a:ext uri="{FF2B5EF4-FFF2-40B4-BE49-F238E27FC236}">
                <a16:creationId xmlns:a16="http://schemas.microsoft.com/office/drawing/2014/main" id="{05DB2BDF-6D23-D553-D265-6AD821A5A1F5}"/>
              </a:ext>
            </a:extLst>
          </p:cNvPr>
          <p:cNvPicPr>
            <a:picLocks noChangeAspect="1"/>
          </p:cNvPicPr>
          <p:nvPr/>
        </p:nvPicPr>
        <p:blipFill>
          <a:blip r:embed="rId2"/>
          <a:stretch>
            <a:fillRect/>
          </a:stretch>
        </p:blipFill>
        <p:spPr>
          <a:xfrm>
            <a:off x="3163498" y="1088571"/>
            <a:ext cx="5865004" cy="1600769"/>
          </a:xfrm>
          <a:prstGeom prst="rect">
            <a:avLst/>
          </a:prstGeom>
        </p:spPr>
      </p:pic>
      <p:pic>
        <p:nvPicPr>
          <p:cNvPr id="10" name="Picture 9">
            <a:extLst>
              <a:ext uri="{FF2B5EF4-FFF2-40B4-BE49-F238E27FC236}">
                <a16:creationId xmlns:a16="http://schemas.microsoft.com/office/drawing/2014/main" id="{8A906BBB-21AC-F4BB-6600-EC39C21AD2B3}"/>
              </a:ext>
            </a:extLst>
          </p:cNvPr>
          <p:cNvPicPr>
            <a:picLocks noChangeAspect="1"/>
          </p:cNvPicPr>
          <p:nvPr/>
        </p:nvPicPr>
        <p:blipFill>
          <a:blip r:embed="rId3"/>
          <a:stretch>
            <a:fillRect/>
          </a:stretch>
        </p:blipFill>
        <p:spPr>
          <a:xfrm>
            <a:off x="2774220" y="3091515"/>
            <a:ext cx="3132601" cy="1435608"/>
          </a:xfrm>
          <a:prstGeom prst="rect">
            <a:avLst/>
          </a:prstGeom>
        </p:spPr>
      </p:pic>
      <p:pic>
        <p:nvPicPr>
          <p:cNvPr id="12" name="Picture 11">
            <a:extLst>
              <a:ext uri="{FF2B5EF4-FFF2-40B4-BE49-F238E27FC236}">
                <a16:creationId xmlns:a16="http://schemas.microsoft.com/office/drawing/2014/main" id="{60D3AE7D-2317-8A04-4F58-FDE769A59528}"/>
              </a:ext>
            </a:extLst>
          </p:cNvPr>
          <p:cNvPicPr>
            <a:picLocks noChangeAspect="1"/>
          </p:cNvPicPr>
          <p:nvPr/>
        </p:nvPicPr>
        <p:blipFill>
          <a:blip r:embed="rId4"/>
          <a:stretch>
            <a:fillRect/>
          </a:stretch>
        </p:blipFill>
        <p:spPr>
          <a:xfrm>
            <a:off x="6923546" y="3091515"/>
            <a:ext cx="3132601" cy="1435608"/>
          </a:xfrm>
          <a:prstGeom prst="rect">
            <a:avLst/>
          </a:prstGeom>
        </p:spPr>
      </p:pic>
      <p:pic>
        <p:nvPicPr>
          <p:cNvPr id="14" name="Picture 13">
            <a:extLst>
              <a:ext uri="{FF2B5EF4-FFF2-40B4-BE49-F238E27FC236}">
                <a16:creationId xmlns:a16="http://schemas.microsoft.com/office/drawing/2014/main" id="{2AD74B9B-560A-09A5-0C65-E922B226BFF6}"/>
              </a:ext>
            </a:extLst>
          </p:cNvPr>
          <p:cNvPicPr>
            <a:picLocks noChangeAspect="1"/>
          </p:cNvPicPr>
          <p:nvPr/>
        </p:nvPicPr>
        <p:blipFill>
          <a:blip r:embed="rId5"/>
          <a:stretch>
            <a:fillRect/>
          </a:stretch>
        </p:blipFill>
        <p:spPr>
          <a:xfrm>
            <a:off x="2749792" y="4929298"/>
            <a:ext cx="3132601" cy="1435608"/>
          </a:xfrm>
          <a:prstGeom prst="rect">
            <a:avLst/>
          </a:prstGeom>
        </p:spPr>
      </p:pic>
      <p:pic>
        <p:nvPicPr>
          <p:cNvPr id="16" name="Picture 15">
            <a:extLst>
              <a:ext uri="{FF2B5EF4-FFF2-40B4-BE49-F238E27FC236}">
                <a16:creationId xmlns:a16="http://schemas.microsoft.com/office/drawing/2014/main" id="{5AAF24B8-F94D-4CAE-8C48-F76ED2D583C9}"/>
              </a:ext>
            </a:extLst>
          </p:cNvPr>
          <p:cNvPicPr>
            <a:picLocks noChangeAspect="1"/>
          </p:cNvPicPr>
          <p:nvPr/>
        </p:nvPicPr>
        <p:blipFill>
          <a:blip r:embed="rId6"/>
          <a:stretch>
            <a:fillRect/>
          </a:stretch>
        </p:blipFill>
        <p:spPr>
          <a:xfrm>
            <a:off x="6923546" y="4929298"/>
            <a:ext cx="3132601" cy="1435608"/>
          </a:xfrm>
          <a:prstGeom prst="rect">
            <a:avLst/>
          </a:prstGeom>
        </p:spPr>
      </p:pic>
      <p:sp>
        <p:nvSpPr>
          <p:cNvPr id="2" name="TextBox 1">
            <a:extLst>
              <a:ext uri="{FF2B5EF4-FFF2-40B4-BE49-F238E27FC236}">
                <a16:creationId xmlns:a16="http://schemas.microsoft.com/office/drawing/2014/main" id="{A4656E0B-8349-08C9-28B2-32E305D5A266}"/>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2991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098418" cy="523220"/>
          </a:xfrm>
          <a:prstGeom prst="rect">
            <a:avLst/>
          </a:prstGeom>
          <a:noFill/>
        </p:spPr>
        <p:txBody>
          <a:bodyPr wrap="none" rtlCol="0">
            <a:spAutoFit/>
          </a:bodyPr>
          <a:lstStyle/>
          <a:p>
            <a:r>
              <a:rPr lang="en-US" sz="2400" dirty="0">
                <a:latin typeface="Times" pitchFamily="2" charset="0"/>
              </a:rPr>
              <a:t>3. </a:t>
            </a:r>
            <a:r>
              <a:rPr lang="en-US" sz="2800" dirty="0">
                <a:latin typeface="Times" pitchFamily="2" charset="0"/>
              </a:rPr>
              <a:t>The structure of convolutional neural network</a:t>
            </a:r>
          </a:p>
        </p:txBody>
      </p:sp>
      <p:sp>
        <p:nvSpPr>
          <p:cNvPr id="2" name="TextBox 1">
            <a:extLst>
              <a:ext uri="{FF2B5EF4-FFF2-40B4-BE49-F238E27FC236}">
                <a16:creationId xmlns:a16="http://schemas.microsoft.com/office/drawing/2014/main" id="{2A1AD8FF-8405-F060-B78A-315C20AFC833}"/>
              </a:ext>
            </a:extLst>
          </p:cNvPr>
          <p:cNvSpPr txBox="1"/>
          <p:nvPr/>
        </p:nvSpPr>
        <p:spPr>
          <a:xfrm>
            <a:off x="853600" y="937366"/>
            <a:ext cx="10484799" cy="515526"/>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Shared weights and biases - ANN </a:t>
            </a:r>
          </a:p>
        </p:txBody>
      </p:sp>
      <p:pic>
        <p:nvPicPr>
          <p:cNvPr id="3" name="Picture 2">
            <a:extLst>
              <a:ext uri="{FF2B5EF4-FFF2-40B4-BE49-F238E27FC236}">
                <a16:creationId xmlns:a16="http://schemas.microsoft.com/office/drawing/2014/main" id="{21DF2D77-D874-2275-3BD9-01C6083A020F}"/>
              </a:ext>
            </a:extLst>
          </p:cNvPr>
          <p:cNvPicPr>
            <a:picLocks noChangeAspect="1"/>
          </p:cNvPicPr>
          <p:nvPr/>
        </p:nvPicPr>
        <p:blipFill>
          <a:blip r:embed="rId2"/>
          <a:stretch>
            <a:fillRect/>
          </a:stretch>
        </p:blipFill>
        <p:spPr>
          <a:xfrm>
            <a:off x="3563736" y="1565385"/>
            <a:ext cx="4653060" cy="1425396"/>
          </a:xfrm>
          <a:prstGeom prst="rect">
            <a:avLst/>
          </a:prstGeom>
        </p:spPr>
      </p:pic>
      <p:pic>
        <p:nvPicPr>
          <p:cNvPr id="5" name="Picture 4">
            <a:extLst>
              <a:ext uri="{FF2B5EF4-FFF2-40B4-BE49-F238E27FC236}">
                <a16:creationId xmlns:a16="http://schemas.microsoft.com/office/drawing/2014/main" id="{5B332D67-B76E-9724-DF17-509CD7006DF3}"/>
              </a:ext>
            </a:extLst>
          </p:cNvPr>
          <p:cNvPicPr>
            <a:picLocks noChangeAspect="1"/>
          </p:cNvPicPr>
          <p:nvPr/>
        </p:nvPicPr>
        <p:blipFill>
          <a:blip r:embed="rId3"/>
          <a:stretch>
            <a:fillRect/>
          </a:stretch>
        </p:blipFill>
        <p:spPr>
          <a:xfrm>
            <a:off x="1189664" y="3432521"/>
            <a:ext cx="2940348" cy="1425397"/>
          </a:xfrm>
          <a:prstGeom prst="rect">
            <a:avLst/>
          </a:prstGeom>
        </p:spPr>
      </p:pic>
      <p:pic>
        <p:nvPicPr>
          <p:cNvPr id="6" name="Picture 5">
            <a:extLst>
              <a:ext uri="{FF2B5EF4-FFF2-40B4-BE49-F238E27FC236}">
                <a16:creationId xmlns:a16="http://schemas.microsoft.com/office/drawing/2014/main" id="{7F0FD548-E4FF-86A0-BEA5-561D8F691467}"/>
              </a:ext>
            </a:extLst>
          </p:cNvPr>
          <p:cNvPicPr>
            <a:picLocks noChangeAspect="1"/>
          </p:cNvPicPr>
          <p:nvPr/>
        </p:nvPicPr>
        <p:blipFill>
          <a:blip r:embed="rId4"/>
          <a:stretch>
            <a:fillRect/>
          </a:stretch>
        </p:blipFill>
        <p:spPr>
          <a:xfrm>
            <a:off x="4703229" y="3432519"/>
            <a:ext cx="2940350" cy="1425398"/>
          </a:xfrm>
          <a:prstGeom prst="rect">
            <a:avLst/>
          </a:prstGeom>
        </p:spPr>
      </p:pic>
      <p:pic>
        <p:nvPicPr>
          <p:cNvPr id="7" name="Picture 6">
            <a:extLst>
              <a:ext uri="{FF2B5EF4-FFF2-40B4-BE49-F238E27FC236}">
                <a16:creationId xmlns:a16="http://schemas.microsoft.com/office/drawing/2014/main" id="{250334CF-EBE2-C66A-6757-B0360C68B85B}"/>
              </a:ext>
            </a:extLst>
          </p:cNvPr>
          <p:cNvPicPr>
            <a:picLocks noChangeAspect="1"/>
          </p:cNvPicPr>
          <p:nvPr/>
        </p:nvPicPr>
        <p:blipFill>
          <a:blip r:embed="rId5"/>
          <a:stretch>
            <a:fillRect/>
          </a:stretch>
        </p:blipFill>
        <p:spPr>
          <a:xfrm>
            <a:off x="8216796" y="3432520"/>
            <a:ext cx="2940348" cy="1425397"/>
          </a:xfrm>
          <a:prstGeom prst="rect">
            <a:avLst/>
          </a:prstGeom>
        </p:spPr>
      </p:pic>
      <p:pic>
        <p:nvPicPr>
          <p:cNvPr id="10" name="Picture 9">
            <a:extLst>
              <a:ext uri="{FF2B5EF4-FFF2-40B4-BE49-F238E27FC236}">
                <a16:creationId xmlns:a16="http://schemas.microsoft.com/office/drawing/2014/main" id="{C7E52A9F-9050-22ED-444B-912F4C583E0A}"/>
              </a:ext>
            </a:extLst>
          </p:cNvPr>
          <p:cNvPicPr>
            <a:picLocks noChangeAspect="1"/>
          </p:cNvPicPr>
          <p:nvPr/>
        </p:nvPicPr>
        <p:blipFill>
          <a:blip r:embed="rId6"/>
          <a:stretch>
            <a:fillRect/>
          </a:stretch>
        </p:blipFill>
        <p:spPr>
          <a:xfrm>
            <a:off x="1887794" y="4978610"/>
            <a:ext cx="1339850" cy="1276350"/>
          </a:xfrm>
          <a:prstGeom prst="rect">
            <a:avLst/>
          </a:prstGeom>
        </p:spPr>
      </p:pic>
      <p:pic>
        <p:nvPicPr>
          <p:cNvPr id="12" name="Picture 11">
            <a:extLst>
              <a:ext uri="{FF2B5EF4-FFF2-40B4-BE49-F238E27FC236}">
                <a16:creationId xmlns:a16="http://schemas.microsoft.com/office/drawing/2014/main" id="{771E50D7-DEFC-220D-E848-D004DA663B60}"/>
              </a:ext>
            </a:extLst>
          </p:cNvPr>
          <p:cNvPicPr>
            <a:picLocks noChangeAspect="1"/>
          </p:cNvPicPr>
          <p:nvPr/>
        </p:nvPicPr>
        <p:blipFill>
          <a:blip r:embed="rId7"/>
          <a:stretch>
            <a:fillRect/>
          </a:stretch>
        </p:blipFill>
        <p:spPr>
          <a:xfrm>
            <a:off x="5436959" y="4981628"/>
            <a:ext cx="1339851" cy="1276351"/>
          </a:xfrm>
          <a:prstGeom prst="rect">
            <a:avLst/>
          </a:prstGeom>
        </p:spPr>
      </p:pic>
      <p:pic>
        <p:nvPicPr>
          <p:cNvPr id="14" name="Picture 13">
            <a:extLst>
              <a:ext uri="{FF2B5EF4-FFF2-40B4-BE49-F238E27FC236}">
                <a16:creationId xmlns:a16="http://schemas.microsoft.com/office/drawing/2014/main" id="{143A8E20-B60E-6D8B-94DA-C2D78CA5B669}"/>
              </a:ext>
            </a:extLst>
          </p:cNvPr>
          <p:cNvPicPr>
            <a:picLocks noChangeAspect="1"/>
          </p:cNvPicPr>
          <p:nvPr/>
        </p:nvPicPr>
        <p:blipFill>
          <a:blip r:embed="rId8"/>
          <a:stretch>
            <a:fillRect/>
          </a:stretch>
        </p:blipFill>
        <p:spPr>
          <a:xfrm>
            <a:off x="9017044" y="4978608"/>
            <a:ext cx="1339852" cy="1276352"/>
          </a:xfrm>
          <a:prstGeom prst="rect">
            <a:avLst/>
          </a:prstGeom>
        </p:spPr>
      </p:pic>
      <p:sp>
        <p:nvSpPr>
          <p:cNvPr id="9" name="TextBox 8">
            <a:extLst>
              <a:ext uri="{FF2B5EF4-FFF2-40B4-BE49-F238E27FC236}">
                <a16:creationId xmlns:a16="http://schemas.microsoft.com/office/drawing/2014/main" id="{53600F16-CE2F-9CCD-5DA0-BDB8DEAADFDE}"/>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3105081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117782" cy="523220"/>
          </a:xfrm>
          <a:prstGeom prst="rect">
            <a:avLst/>
          </a:prstGeom>
          <a:noFill/>
        </p:spPr>
        <p:txBody>
          <a:bodyPr wrap="none" rtlCol="0">
            <a:spAutoFit/>
          </a:bodyPr>
          <a:lstStyle/>
          <a:p>
            <a:r>
              <a:rPr lang="en-US" sz="2400" dirty="0">
                <a:latin typeface="Times" pitchFamily="2" charset="0"/>
              </a:rPr>
              <a:t>3</a:t>
            </a:r>
            <a:r>
              <a:rPr lang="en-US" sz="2800" dirty="0">
                <a:latin typeface="Times" pitchFamily="2" charset="0"/>
              </a:rPr>
              <a:t>. The structure of convolutional neural network</a:t>
            </a:r>
          </a:p>
        </p:txBody>
      </p:sp>
      <p:sp>
        <p:nvSpPr>
          <p:cNvPr id="2" name="TextBox 1">
            <a:extLst>
              <a:ext uri="{FF2B5EF4-FFF2-40B4-BE49-F238E27FC236}">
                <a16:creationId xmlns:a16="http://schemas.microsoft.com/office/drawing/2014/main" id="{2A1AD8FF-8405-F060-B78A-315C20AFC833}"/>
              </a:ext>
            </a:extLst>
          </p:cNvPr>
          <p:cNvSpPr txBox="1"/>
          <p:nvPr/>
        </p:nvSpPr>
        <p:spPr>
          <a:xfrm>
            <a:off x="776759" y="1220395"/>
            <a:ext cx="10484799" cy="515526"/>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Shared weights and biases - CNNs </a:t>
            </a:r>
          </a:p>
        </p:txBody>
      </p:sp>
      <p:pic>
        <p:nvPicPr>
          <p:cNvPr id="8" name="Picture 7">
            <a:extLst>
              <a:ext uri="{FF2B5EF4-FFF2-40B4-BE49-F238E27FC236}">
                <a16:creationId xmlns:a16="http://schemas.microsoft.com/office/drawing/2014/main" id="{67DD8331-B266-06D9-C052-CB070F1D302D}"/>
              </a:ext>
            </a:extLst>
          </p:cNvPr>
          <p:cNvPicPr>
            <a:picLocks noChangeAspect="1"/>
          </p:cNvPicPr>
          <p:nvPr/>
        </p:nvPicPr>
        <p:blipFill>
          <a:blip r:embed="rId2"/>
          <a:stretch>
            <a:fillRect/>
          </a:stretch>
        </p:blipFill>
        <p:spPr>
          <a:xfrm>
            <a:off x="5738256" y="1068354"/>
            <a:ext cx="5865004" cy="1600769"/>
          </a:xfrm>
          <a:prstGeom prst="rect">
            <a:avLst/>
          </a:prstGeom>
        </p:spPr>
      </p:pic>
      <p:pic>
        <p:nvPicPr>
          <p:cNvPr id="9" name="Picture 8">
            <a:extLst>
              <a:ext uri="{FF2B5EF4-FFF2-40B4-BE49-F238E27FC236}">
                <a16:creationId xmlns:a16="http://schemas.microsoft.com/office/drawing/2014/main" id="{6A9C2AD0-3843-9C03-A024-ED436CDF7C3B}"/>
              </a:ext>
            </a:extLst>
          </p:cNvPr>
          <p:cNvPicPr>
            <a:picLocks noChangeAspect="1"/>
          </p:cNvPicPr>
          <p:nvPr/>
        </p:nvPicPr>
        <p:blipFill>
          <a:blip r:embed="rId3"/>
          <a:stretch>
            <a:fillRect/>
          </a:stretch>
        </p:blipFill>
        <p:spPr>
          <a:xfrm>
            <a:off x="536492" y="2897265"/>
            <a:ext cx="3132601" cy="1435608"/>
          </a:xfrm>
          <a:prstGeom prst="rect">
            <a:avLst/>
          </a:prstGeom>
        </p:spPr>
      </p:pic>
      <p:pic>
        <p:nvPicPr>
          <p:cNvPr id="11" name="Picture 10">
            <a:extLst>
              <a:ext uri="{FF2B5EF4-FFF2-40B4-BE49-F238E27FC236}">
                <a16:creationId xmlns:a16="http://schemas.microsoft.com/office/drawing/2014/main" id="{BD974816-E5CC-70EA-AB28-097E14D34205}"/>
              </a:ext>
            </a:extLst>
          </p:cNvPr>
          <p:cNvPicPr>
            <a:picLocks noChangeAspect="1"/>
          </p:cNvPicPr>
          <p:nvPr/>
        </p:nvPicPr>
        <p:blipFill>
          <a:blip r:embed="rId4"/>
          <a:stretch>
            <a:fillRect/>
          </a:stretch>
        </p:blipFill>
        <p:spPr>
          <a:xfrm>
            <a:off x="6427364" y="2897265"/>
            <a:ext cx="3132601" cy="1435608"/>
          </a:xfrm>
          <a:prstGeom prst="rect">
            <a:avLst/>
          </a:prstGeom>
        </p:spPr>
      </p:pic>
      <p:pic>
        <p:nvPicPr>
          <p:cNvPr id="13" name="Picture 12">
            <a:extLst>
              <a:ext uri="{FF2B5EF4-FFF2-40B4-BE49-F238E27FC236}">
                <a16:creationId xmlns:a16="http://schemas.microsoft.com/office/drawing/2014/main" id="{42A3A82D-051C-5CDF-49FF-87A4AEADB120}"/>
              </a:ext>
            </a:extLst>
          </p:cNvPr>
          <p:cNvPicPr>
            <a:picLocks noChangeAspect="1"/>
          </p:cNvPicPr>
          <p:nvPr/>
        </p:nvPicPr>
        <p:blipFill>
          <a:blip r:embed="rId5"/>
          <a:stretch>
            <a:fillRect/>
          </a:stretch>
        </p:blipFill>
        <p:spPr>
          <a:xfrm>
            <a:off x="512064" y="4735048"/>
            <a:ext cx="3132601" cy="1435608"/>
          </a:xfrm>
          <a:prstGeom prst="rect">
            <a:avLst/>
          </a:prstGeom>
        </p:spPr>
      </p:pic>
      <p:pic>
        <p:nvPicPr>
          <p:cNvPr id="15" name="Picture 14">
            <a:extLst>
              <a:ext uri="{FF2B5EF4-FFF2-40B4-BE49-F238E27FC236}">
                <a16:creationId xmlns:a16="http://schemas.microsoft.com/office/drawing/2014/main" id="{49098A71-3E93-AB8C-0182-B69DD64F6429}"/>
              </a:ext>
            </a:extLst>
          </p:cNvPr>
          <p:cNvPicPr>
            <a:picLocks noChangeAspect="1"/>
          </p:cNvPicPr>
          <p:nvPr/>
        </p:nvPicPr>
        <p:blipFill>
          <a:blip r:embed="rId6"/>
          <a:stretch>
            <a:fillRect/>
          </a:stretch>
        </p:blipFill>
        <p:spPr>
          <a:xfrm>
            <a:off x="6427364" y="4735048"/>
            <a:ext cx="3132601" cy="1435608"/>
          </a:xfrm>
          <a:prstGeom prst="rect">
            <a:avLst/>
          </a:prstGeom>
        </p:spPr>
      </p:pic>
      <p:pic>
        <p:nvPicPr>
          <p:cNvPr id="17" name="Picture 16">
            <a:extLst>
              <a:ext uri="{FF2B5EF4-FFF2-40B4-BE49-F238E27FC236}">
                <a16:creationId xmlns:a16="http://schemas.microsoft.com/office/drawing/2014/main" id="{35725148-2279-D845-1BB4-6819A8F504AD}"/>
              </a:ext>
            </a:extLst>
          </p:cNvPr>
          <p:cNvPicPr>
            <a:picLocks noChangeAspect="1"/>
          </p:cNvPicPr>
          <p:nvPr/>
        </p:nvPicPr>
        <p:blipFill>
          <a:blip r:embed="rId7"/>
          <a:stretch>
            <a:fillRect/>
          </a:stretch>
        </p:blipFill>
        <p:spPr>
          <a:xfrm>
            <a:off x="4113128" y="2897265"/>
            <a:ext cx="1234425" cy="1600770"/>
          </a:xfrm>
          <a:prstGeom prst="rect">
            <a:avLst/>
          </a:prstGeom>
        </p:spPr>
      </p:pic>
      <p:pic>
        <p:nvPicPr>
          <p:cNvPr id="19" name="Picture 18">
            <a:extLst>
              <a:ext uri="{FF2B5EF4-FFF2-40B4-BE49-F238E27FC236}">
                <a16:creationId xmlns:a16="http://schemas.microsoft.com/office/drawing/2014/main" id="{6D8657FC-357B-BB29-30F0-222D719409FC}"/>
              </a:ext>
            </a:extLst>
          </p:cNvPr>
          <p:cNvPicPr>
            <a:picLocks noChangeAspect="1"/>
          </p:cNvPicPr>
          <p:nvPr/>
        </p:nvPicPr>
        <p:blipFill>
          <a:blip r:embed="rId8"/>
          <a:stretch>
            <a:fillRect/>
          </a:stretch>
        </p:blipFill>
        <p:spPr>
          <a:xfrm>
            <a:off x="9876255" y="2897265"/>
            <a:ext cx="1234425" cy="1600770"/>
          </a:xfrm>
          <a:prstGeom prst="rect">
            <a:avLst/>
          </a:prstGeom>
        </p:spPr>
      </p:pic>
      <p:pic>
        <p:nvPicPr>
          <p:cNvPr id="21" name="Picture 20">
            <a:extLst>
              <a:ext uri="{FF2B5EF4-FFF2-40B4-BE49-F238E27FC236}">
                <a16:creationId xmlns:a16="http://schemas.microsoft.com/office/drawing/2014/main" id="{5E835393-3629-1E63-1437-FEA93F7BD544}"/>
              </a:ext>
            </a:extLst>
          </p:cNvPr>
          <p:cNvPicPr>
            <a:picLocks noChangeAspect="1"/>
          </p:cNvPicPr>
          <p:nvPr/>
        </p:nvPicPr>
        <p:blipFill>
          <a:blip r:embed="rId9"/>
          <a:stretch>
            <a:fillRect/>
          </a:stretch>
        </p:blipFill>
        <p:spPr>
          <a:xfrm>
            <a:off x="4113128" y="4652466"/>
            <a:ext cx="1234425" cy="1600771"/>
          </a:xfrm>
          <a:prstGeom prst="rect">
            <a:avLst/>
          </a:prstGeom>
        </p:spPr>
      </p:pic>
      <p:pic>
        <p:nvPicPr>
          <p:cNvPr id="23" name="Picture 22">
            <a:extLst>
              <a:ext uri="{FF2B5EF4-FFF2-40B4-BE49-F238E27FC236}">
                <a16:creationId xmlns:a16="http://schemas.microsoft.com/office/drawing/2014/main" id="{A61BD9C2-9320-9D03-D2C6-D941BE9B1CE2}"/>
              </a:ext>
            </a:extLst>
          </p:cNvPr>
          <p:cNvPicPr>
            <a:picLocks noChangeAspect="1"/>
          </p:cNvPicPr>
          <p:nvPr/>
        </p:nvPicPr>
        <p:blipFill>
          <a:blip r:embed="rId10"/>
          <a:stretch>
            <a:fillRect/>
          </a:stretch>
        </p:blipFill>
        <p:spPr>
          <a:xfrm>
            <a:off x="9876255" y="4652465"/>
            <a:ext cx="1234426" cy="1600772"/>
          </a:xfrm>
          <a:prstGeom prst="rect">
            <a:avLst/>
          </a:prstGeom>
        </p:spPr>
      </p:pic>
      <p:sp>
        <p:nvSpPr>
          <p:cNvPr id="3" name="TextBox 2">
            <a:extLst>
              <a:ext uri="{FF2B5EF4-FFF2-40B4-BE49-F238E27FC236}">
                <a16:creationId xmlns:a16="http://schemas.microsoft.com/office/drawing/2014/main" id="{85A1A4AC-C885-FA07-4B75-E53C7A9B90FC}"/>
              </a:ext>
            </a:extLst>
          </p:cNvPr>
          <p:cNvSpPr txBox="1"/>
          <p:nvPr/>
        </p:nvSpPr>
        <p:spPr>
          <a:xfrm>
            <a:off x="8589532" y="6457890"/>
            <a:ext cx="3690882" cy="400110"/>
          </a:xfrm>
          <a:prstGeom prst="rect">
            <a:avLst/>
          </a:prstGeom>
          <a:noFill/>
        </p:spPr>
        <p:txBody>
          <a:bodyPr wrap="none" rtlCol="0">
            <a:spAutoFit/>
          </a:bodyPr>
          <a:lstStyle/>
          <a:p>
            <a:r>
              <a:rPr lang="en-US" sz="2000" dirty="0">
                <a:latin typeface="Times" pitchFamily="2" charset="0"/>
              </a:rPr>
              <a:t>Image provided from MathWorks </a:t>
            </a:r>
          </a:p>
        </p:txBody>
      </p:sp>
    </p:spTree>
    <p:extLst>
      <p:ext uri="{BB962C8B-B14F-4D97-AF65-F5344CB8AC3E}">
        <p14:creationId xmlns:p14="http://schemas.microsoft.com/office/powerpoint/2010/main" val="1874934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9A19C3-41F2-777C-5274-2025B24D1076}"/>
              </a:ext>
            </a:extLst>
          </p:cNvPr>
          <p:cNvSpPr txBox="1"/>
          <p:nvPr/>
        </p:nvSpPr>
        <p:spPr>
          <a:xfrm>
            <a:off x="512064" y="316992"/>
            <a:ext cx="7143430" cy="523220"/>
          </a:xfrm>
          <a:prstGeom prst="rect">
            <a:avLst/>
          </a:prstGeom>
          <a:noFill/>
        </p:spPr>
        <p:txBody>
          <a:bodyPr wrap="none" rtlCol="0">
            <a:spAutoFit/>
          </a:bodyPr>
          <a:lstStyle/>
          <a:p>
            <a:r>
              <a:rPr lang="en-US" sz="2800" dirty="0">
                <a:latin typeface="Times" pitchFamily="2" charset="0"/>
              </a:rPr>
              <a:t>3. The structure of convolutional neural network</a:t>
            </a:r>
          </a:p>
        </p:txBody>
      </p:sp>
      <p:sp>
        <p:nvSpPr>
          <p:cNvPr id="2" name="TextBox 1">
            <a:extLst>
              <a:ext uri="{FF2B5EF4-FFF2-40B4-BE49-F238E27FC236}">
                <a16:creationId xmlns:a16="http://schemas.microsoft.com/office/drawing/2014/main" id="{2A1AD8FF-8405-F060-B78A-315C20AFC833}"/>
              </a:ext>
            </a:extLst>
          </p:cNvPr>
          <p:cNvSpPr txBox="1"/>
          <p:nvPr/>
        </p:nvSpPr>
        <p:spPr>
          <a:xfrm>
            <a:off x="776759" y="1220395"/>
            <a:ext cx="10484799" cy="5493812"/>
          </a:xfrm>
          <a:prstGeom prst="rect">
            <a:avLst/>
          </a:prstGeom>
          <a:noFill/>
        </p:spPr>
        <p:txBody>
          <a:bodyPr wrap="square">
            <a:spAutoFit/>
          </a:bodyPr>
          <a:lstStyle/>
          <a:p>
            <a:pPr marL="285750" indent="-285750">
              <a:lnSpc>
                <a:spcPct val="150000"/>
              </a:lnSpc>
              <a:buFont typeface="Wingdings" pitchFamily="2" charset="2"/>
              <a:buChar char="Ø"/>
            </a:pPr>
            <a:r>
              <a:rPr lang="en-US" sz="2000" dirty="0">
                <a:latin typeface="Times" pitchFamily="2" charset="0"/>
              </a:rPr>
              <a:t>Convolutional Layer</a:t>
            </a:r>
          </a:p>
          <a:p>
            <a:pPr marL="800100" lvl="1" indent="-342900">
              <a:lnSpc>
                <a:spcPct val="150000"/>
              </a:lnSpc>
              <a:buFont typeface="Arial" panose="020B0604020202020204" pitchFamily="34" charset="0"/>
              <a:buChar char="•"/>
            </a:pPr>
            <a:r>
              <a:rPr lang="en-US" sz="2000" dirty="0">
                <a:latin typeface="Times" pitchFamily="2" charset="0"/>
              </a:rPr>
              <a:t>Neurons in the convolutional layer are not connected to every single pixel in the input image but only to pixels in their receptive fields.</a:t>
            </a:r>
          </a:p>
          <a:p>
            <a:pPr marL="800100" lvl="1" indent="-342900">
              <a:lnSpc>
                <a:spcPct val="150000"/>
              </a:lnSpc>
              <a:buFont typeface="Arial" panose="020B0604020202020204" pitchFamily="34" charset="0"/>
              <a:buChar char="•"/>
            </a:pPr>
            <a:r>
              <a:rPr lang="en-US" sz="2000" dirty="0">
                <a:latin typeface="Times" pitchFamily="2" charset="0"/>
              </a:rPr>
              <a:t>This architecture allows the network to concentrate on small low-level features in the first hidden layer, then assemble them into larger higher-level features in the next hidden layer and so on.</a:t>
            </a:r>
          </a:p>
          <a:p>
            <a:pPr marL="800100" lvl="1" indent="-342900">
              <a:lnSpc>
                <a:spcPct val="150000"/>
              </a:lnSpc>
              <a:buFont typeface="Arial" panose="020B0604020202020204" pitchFamily="34" charset="0"/>
              <a:buChar char="•"/>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sz="2000" dirty="0">
              <a:latin typeface="Times" pitchFamily="2" charset="0"/>
            </a:endParaRPr>
          </a:p>
          <a:p>
            <a:pPr marL="285750" indent="-285750">
              <a:lnSpc>
                <a:spcPct val="150000"/>
              </a:lnSpc>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a:p>
            <a:pPr marL="285750" indent="-285750">
              <a:buFont typeface="Wingdings" pitchFamily="2" charset="2"/>
              <a:buChar char="Ø"/>
            </a:pPr>
            <a:endParaRPr lang="en-US" dirty="0">
              <a:latin typeface="Times" pitchFamily="2" charset="0"/>
            </a:endParaRPr>
          </a:p>
        </p:txBody>
      </p:sp>
      <p:pic>
        <p:nvPicPr>
          <p:cNvPr id="9" name="Picture 8">
            <a:extLst>
              <a:ext uri="{FF2B5EF4-FFF2-40B4-BE49-F238E27FC236}">
                <a16:creationId xmlns:a16="http://schemas.microsoft.com/office/drawing/2014/main" id="{651A32CF-DDEC-82B9-348E-7AE45D537700}"/>
              </a:ext>
            </a:extLst>
          </p:cNvPr>
          <p:cNvPicPr>
            <a:picLocks noChangeAspect="1"/>
          </p:cNvPicPr>
          <p:nvPr/>
        </p:nvPicPr>
        <p:blipFill>
          <a:blip r:embed="rId2"/>
          <a:stretch>
            <a:fillRect/>
          </a:stretch>
        </p:blipFill>
        <p:spPr>
          <a:xfrm>
            <a:off x="4522970" y="4179131"/>
            <a:ext cx="4036464" cy="2361877"/>
          </a:xfrm>
          <a:prstGeom prst="rect">
            <a:avLst/>
          </a:prstGeom>
        </p:spPr>
      </p:pic>
    </p:spTree>
    <p:extLst>
      <p:ext uri="{BB962C8B-B14F-4D97-AF65-F5344CB8AC3E}">
        <p14:creationId xmlns:p14="http://schemas.microsoft.com/office/powerpoint/2010/main" val="24124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2952D9-79C3-4C07-0458-04C3823B224C}"/>
              </a:ext>
            </a:extLst>
          </p:cNvPr>
          <p:cNvSpPr txBox="1"/>
          <p:nvPr/>
        </p:nvSpPr>
        <p:spPr>
          <a:xfrm>
            <a:off x="512064" y="316992"/>
            <a:ext cx="7143430" cy="523220"/>
          </a:xfrm>
          <a:prstGeom prst="rect">
            <a:avLst/>
          </a:prstGeom>
          <a:noFill/>
        </p:spPr>
        <p:txBody>
          <a:bodyPr wrap="none" rtlCol="0">
            <a:spAutoFit/>
          </a:bodyPr>
          <a:lstStyle/>
          <a:p>
            <a:r>
              <a:rPr lang="en-US" sz="2800" dirty="0">
                <a:latin typeface="Times" pitchFamily="2" charset="0"/>
              </a:rPr>
              <a:t>3. The structure of convolutional neural network</a:t>
            </a:r>
          </a:p>
        </p:txBody>
      </p:sp>
      <p:graphicFrame>
        <p:nvGraphicFramePr>
          <p:cNvPr id="8" name="Table 8">
            <a:extLst>
              <a:ext uri="{FF2B5EF4-FFF2-40B4-BE49-F238E27FC236}">
                <a16:creationId xmlns:a16="http://schemas.microsoft.com/office/drawing/2014/main" id="{1DDE0926-33FE-55EA-8159-81EA70A48204}"/>
              </a:ext>
            </a:extLst>
          </p:cNvPr>
          <p:cNvGraphicFramePr>
            <a:graphicFrameLocks noGrp="1"/>
          </p:cNvGraphicFramePr>
          <p:nvPr>
            <p:extLst>
              <p:ext uri="{D42A27DB-BD31-4B8C-83A1-F6EECF244321}">
                <p14:modId xmlns:p14="http://schemas.microsoft.com/office/powerpoint/2010/main" val="2323108690"/>
              </p:ext>
            </p:extLst>
          </p:nvPr>
        </p:nvGraphicFramePr>
        <p:xfrm>
          <a:off x="7906994" y="3041201"/>
          <a:ext cx="1202544" cy="969178"/>
        </p:xfrm>
        <a:graphic>
          <a:graphicData uri="http://schemas.openxmlformats.org/drawingml/2006/table">
            <a:tbl>
              <a:tblPr firstRow="1" bandRow="1">
                <a:tableStyleId>{5C22544A-7EE6-4342-B048-85BDC9FD1C3A}</a:tableStyleId>
              </a:tblPr>
              <a:tblGrid>
                <a:gridCol w="601272">
                  <a:extLst>
                    <a:ext uri="{9D8B030D-6E8A-4147-A177-3AD203B41FA5}">
                      <a16:colId xmlns:a16="http://schemas.microsoft.com/office/drawing/2014/main" val="697305699"/>
                    </a:ext>
                  </a:extLst>
                </a:gridCol>
                <a:gridCol w="601272">
                  <a:extLst>
                    <a:ext uri="{9D8B030D-6E8A-4147-A177-3AD203B41FA5}">
                      <a16:colId xmlns:a16="http://schemas.microsoft.com/office/drawing/2014/main" val="1404870551"/>
                    </a:ext>
                  </a:extLst>
                </a:gridCol>
              </a:tblGrid>
              <a:tr h="484589">
                <a:tc>
                  <a:txBody>
                    <a:bodyPr/>
                    <a:lstStyle/>
                    <a:p>
                      <a:pPr algn="ctr"/>
                      <a:r>
                        <a:rPr lang="en-US" dirty="0">
                          <a:solidFill>
                            <a:schemeClr val="tx1"/>
                          </a:solidFill>
                        </a:rPr>
                        <a:t>w1</a:t>
                      </a:r>
                    </a:p>
                  </a:txBody>
                  <a:tcPr>
                    <a:solidFill>
                      <a:schemeClr val="accent4">
                        <a:alpha val="63786"/>
                      </a:schemeClr>
                    </a:solidFill>
                  </a:tcPr>
                </a:tc>
                <a:tc>
                  <a:txBody>
                    <a:bodyPr/>
                    <a:lstStyle/>
                    <a:p>
                      <a:pPr algn="ctr"/>
                      <a:r>
                        <a:rPr lang="en-US" dirty="0">
                          <a:solidFill>
                            <a:schemeClr val="tx1"/>
                          </a:solidFill>
                        </a:rPr>
                        <a:t>w2</a:t>
                      </a:r>
                    </a:p>
                  </a:txBody>
                  <a:tcPr>
                    <a:solidFill>
                      <a:schemeClr val="accent4">
                        <a:alpha val="63786"/>
                      </a:schemeClr>
                    </a:solidFill>
                  </a:tcPr>
                </a:tc>
                <a:extLst>
                  <a:ext uri="{0D108BD9-81ED-4DB2-BD59-A6C34878D82A}">
                    <a16:rowId xmlns:a16="http://schemas.microsoft.com/office/drawing/2014/main" val="2769769725"/>
                  </a:ext>
                </a:extLst>
              </a:tr>
              <a:tr h="484589">
                <a:tc>
                  <a:txBody>
                    <a:bodyPr/>
                    <a:lstStyle/>
                    <a:p>
                      <a:pPr algn="ctr"/>
                      <a:r>
                        <a:rPr lang="en-US" dirty="0">
                          <a:solidFill>
                            <a:schemeClr val="tx1"/>
                          </a:solidFill>
                        </a:rPr>
                        <a:t>w3</a:t>
                      </a:r>
                    </a:p>
                  </a:txBody>
                  <a:tcPr>
                    <a:solidFill>
                      <a:schemeClr val="accent4">
                        <a:alpha val="63786"/>
                      </a:schemeClr>
                    </a:solidFill>
                  </a:tcPr>
                </a:tc>
                <a:tc>
                  <a:txBody>
                    <a:bodyPr/>
                    <a:lstStyle/>
                    <a:p>
                      <a:pPr algn="ctr"/>
                      <a:r>
                        <a:rPr lang="en-US" dirty="0">
                          <a:solidFill>
                            <a:schemeClr val="tx1"/>
                          </a:solidFill>
                        </a:rPr>
                        <a:t>w4</a:t>
                      </a:r>
                    </a:p>
                  </a:txBody>
                  <a:tcPr>
                    <a:solidFill>
                      <a:schemeClr val="accent4">
                        <a:alpha val="63786"/>
                      </a:schemeClr>
                    </a:solidFill>
                  </a:tcPr>
                </a:tc>
                <a:extLst>
                  <a:ext uri="{0D108BD9-81ED-4DB2-BD59-A6C34878D82A}">
                    <a16:rowId xmlns:a16="http://schemas.microsoft.com/office/drawing/2014/main" val="1614929418"/>
                  </a:ext>
                </a:extLst>
              </a:tr>
            </a:tbl>
          </a:graphicData>
        </a:graphic>
      </p:graphicFrame>
      <p:sp>
        <p:nvSpPr>
          <p:cNvPr id="12" name="TextBox 11">
            <a:extLst>
              <a:ext uri="{FF2B5EF4-FFF2-40B4-BE49-F238E27FC236}">
                <a16:creationId xmlns:a16="http://schemas.microsoft.com/office/drawing/2014/main" id="{BC2A2022-D084-0751-A924-73176CA607EC}"/>
              </a:ext>
            </a:extLst>
          </p:cNvPr>
          <p:cNvSpPr txBox="1"/>
          <p:nvPr/>
        </p:nvSpPr>
        <p:spPr>
          <a:xfrm>
            <a:off x="7998030" y="4119969"/>
            <a:ext cx="1020472" cy="477054"/>
          </a:xfrm>
          <a:prstGeom prst="rect">
            <a:avLst/>
          </a:prstGeom>
          <a:noFill/>
        </p:spPr>
        <p:txBody>
          <a:bodyPr wrap="none" rtlCol="0">
            <a:spAutoFit/>
          </a:bodyPr>
          <a:lstStyle/>
          <a:p>
            <a:r>
              <a:rPr lang="en-US" sz="2500" dirty="0"/>
              <a:t>Kernel</a:t>
            </a:r>
          </a:p>
        </p:txBody>
      </p:sp>
      <p:sp>
        <p:nvSpPr>
          <p:cNvPr id="13" name="TextBox 12">
            <a:extLst>
              <a:ext uri="{FF2B5EF4-FFF2-40B4-BE49-F238E27FC236}">
                <a16:creationId xmlns:a16="http://schemas.microsoft.com/office/drawing/2014/main" id="{22E886A1-3D89-E489-560E-F22970413A95}"/>
              </a:ext>
            </a:extLst>
          </p:cNvPr>
          <p:cNvSpPr txBox="1"/>
          <p:nvPr/>
        </p:nvSpPr>
        <p:spPr>
          <a:xfrm>
            <a:off x="3019448" y="5998307"/>
            <a:ext cx="1745991" cy="477054"/>
          </a:xfrm>
          <a:prstGeom prst="rect">
            <a:avLst/>
          </a:prstGeom>
          <a:noFill/>
        </p:spPr>
        <p:txBody>
          <a:bodyPr wrap="none" rtlCol="0">
            <a:spAutoFit/>
          </a:bodyPr>
          <a:lstStyle/>
          <a:p>
            <a:r>
              <a:rPr lang="en-US" sz="2500" dirty="0">
                <a:latin typeface="Times" pitchFamily="2" charset="0"/>
              </a:rPr>
              <a:t>Input Image</a:t>
            </a:r>
          </a:p>
        </p:txBody>
      </p:sp>
      <p:graphicFrame>
        <p:nvGraphicFramePr>
          <p:cNvPr id="2" name="Table 2">
            <a:extLst>
              <a:ext uri="{FF2B5EF4-FFF2-40B4-BE49-F238E27FC236}">
                <a16:creationId xmlns:a16="http://schemas.microsoft.com/office/drawing/2014/main" id="{2EB3BDAE-3E46-BA92-DBCF-4A1745FB9A54}"/>
              </a:ext>
            </a:extLst>
          </p:cNvPr>
          <p:cNvGraphicFramePr>
            <a:graphicFrameLocks noGrp="1"/>
          </p:cNvGraphicFramePr>
          <p:nvPr>
            <p:extLst>
              <p:ext uri="{D42A27DB-BD31-4B8C-83A1-F6EECF244321}">
                <p14:modId xmlns:p14="http://schemas.microsoft.com/office/powerpoint/2010/main" val="521440187"/>
              </p:ext>
            </p:extLst>
          </p:nvPr>
        </p:nvGraphicFramePr>
        <p:xfrm>
          <a:off x="1688886" y="1269841"/>
          <a:ext cx="4407114" cy="4511898"/>
        </p:xfrm>
        <a:graphic>
          <a:graphicData uri="http://schemas.openxmlformats.org/drawingml/2006/table">
            <a:tbl>
              <a:tblPr firstRow="1" bandRow="1">
                <a:tableStyleId>{5C22544A-7EE6-4342-B048-85BDC9FD1C3A}</a:tableStyleId>
              </a:tblPr>
              <a:tblGrid>
                <a:gridCol w="734519">
                  <a:extLst>
                    <a:ext uri="{9D8B030D-6E8A-4147-A177-3AD203B41FA5}">
                      <a16:colId xmlns:a16="http://schemas.microsoft.com/office/drawing/2014/main" val="2637598423"/>
                    </a:ext>
                  </a:extLst>
                </a:gridCol>
                <a:gridCol w="734519">
                  <a:extLst>
                    <a:ext uri="{9D8B030D-6E8A-4147-A177-3AD203B41FA5}">
                      <a16:colId xmlns:a16="http://schemas.microsoft.com/office/drawing/2014/main" val="2166451145"/>
                    </a:ext>
                  </a:extLst>
                </a:gridCol>
                <a:gridCol w="734519">
                  <a:extLst>
                    <a:ext uri="{9D8B030D-6E8A-4147-A177-3AD203B41FA5}">
                      <a16:colId xmlns:a16="http://schemas.microsoft.com/office/drawing/2014/main" val="1058038117"/>
                    </a:ext>
                  </a:extLst>
                </a:gridCol>
                <a:gridCol w="734519">
                  <a:extLst>
                    <a:ext uri="{9D8B030D-6E8A-4147-A177-3AD203B41FA5}">
                      <a16:colId xmlns:a16="http://schemas.microsoft.com/office/drawing/2014/main" val="1215343312"/>
                    </a:ext>
                  </a:extLst>
                </a:gridCol>
                <a:gridCol w="734519">
                  <a:extLst>
                    <a:ext uri="{9D8B030D-6E8A-4147-A177-3AD203B41FA5}">
                      <a16:colId xmlns:a16="http://schemas.microsoft.com/office/drawing/2014/main" val="3188567093"/>
                    </a:ext>
                  </a:extLst>
                </a:gridCol>
                <a:gridCol w="734519">
                  <a:extLst>
                    <a:ext uri="{9D8B030D-6E8A-4147-A177-3AD203B41FA5}">
                      <a16:colId xmlns:a16="http://schemas.microsoft.com/office/drawing/2014/main" val="3518942009"/>
                    </a:ext>
                  </a:extLst>
                </a:gridCol>
              </a:tblGrid>
              <a:tr h="751983">
                <a:tc>
                  <a:txBody>
                    <a:bodyPr/>
                    <a:lstStyle/>
                    <a:p>
                      <a:pPr algn="ctr"/>
                      <a:r>
                        <a:rPr lang="en-US" dirty="0">
                          <a:solidFill>
                            <a:schemeClr val="tx1"/>
                          </a:solidFill>
                        </a:rPr>
                        <a:t>R1</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R4</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R5</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R6</a:t>
                      </a:r>
                    </a:p>
                  </a:txBody>
                  <a:tcPr>
                    <a:solidFill>
                      <a:srgbClr val="FF0000"/>
                    </a:solidFill>
                  </a:tcPr>
                </a:tc>
                <a:extLst>
                  <a:ext uri="{0D108BD9-81ED-4DB2-BD59-A6C34878D82A}">
                    <a16:rowId xmlns:a16="http://schemas.microsoft.com/office/drawing/2014/main" val="2716294809"/>
                  </a:ext>
                </a:extLst>
              </a:tr>
              <a:tr h="751983">
                <a:tc>
                  <a:txBody>
                    <a:bodyPr/>
                    <a:lstStyle/>
                    <a:p>
                      <a:pPr algn="ctr"/>
                      <a:r>
                        <a:rPr lang="en-US" dirty="0">
                          <a:solidFill>
                            <a:schemeClr val="tx1"/>
                          </a:solidFill>
                        </a:rPr>
                        <a:t>R7</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R8</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R9</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R10</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R11</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R12</a:t>
                      </a:r>
                    </a:p>
                  </a:txBody>
                  <a:tcPr>
                    <a:solidFill>
                      <a:srgbClr val="FF0000"/>
                    </a:solidFill>
                  </a:tcPr>
                </a:tc>
                <a:extLst>
                  <a:ext uri="{0D108BD9-81ED-4DB2-BD59-A6C34878D82A}">
                    <a16:rowId xmlns:a16="http://schemas.microsoft.com/office/drawing/2014/main" val="661303268"/>
                  </a:ext>
                </a:extLst>
              </a:tr>
              <a:tr h="751983">
                <a:tc>
                  <a:txBody>
                    <a:bodyPr/>
                    <a:lstStyle/>
                    <a:p>
                      <a:pPr algn="ctr"/>
                      <a:r>
                        <a:rPr lang="en-US" dirty="0">
                          <a:solidFill>
                            <a:schemeClr val="tx1"/>
                          </a:solidFill>
                        </a:rPr>
                        <a:t>R13</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R14</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R15</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R16</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R17</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R18</a:t>
                      </a:r>
                    </a:p>
                  </a:txBody>
                  <a:tcPr>
                    <a:solidFill>
                      <a:srgbClr val="FF0000"/>
                    </a:solidFill>
                  </a:tcPr>
                </a:tc>
                <a:extLst>
                  <a:ext uri="{0D108BD9-81ED-4DB2-BD59-A6C34878D82A}">
                    <a16:rowId xmlns:a16="http://schemas.microsoft.com/office/drawing/2014/main" val="1301056409"/>
                  </a:ext>
                </a:extLst>
              </a:tr>
              <a:tr h="751983">
                <a:tc>
                  <a:txBody>
                    <a:bodyPr/>
                    <a:lstStyle/>
                    <a:p>
                      <a:pPr algn="ctr"/>
                      <a:r>
                        <a:rPr lang="en-US" dirty="0">
                          <a:solidFill>
                            <a:schemeClr val="tx1"/>
                          </a:solidFill>
                        </a:rPr>
                        <a:t>R19</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R20</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R21</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R22</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R23</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R24</a:t>
                      </a:r>
                    </a:p>
                  </a:txBody>
                  <a:tcPr>
                    <a:solidFill>
                      <a:srgbClr val="FF0000"/>
                    </a:solidFill>
                  </a:tcPr>
                </a:tc>
                <a:extLst>
                  <a:ext uri="{0D108BD9-81ED-4DB2-BD59-A6C34878D82A}">
                    <a16:rowId xmlns:a16="http://schemas.microsoft.com/office/drawing/2014/main" val="526681599"/>
                  </a:ext>
                </a:extLst>
              </a:tr>
              <a:tr h="751983">
                <a:tc>
                  <a:txBody>
                    <a:bodyPr/>
                    <a:lstStyle/>
                    <a:p>
                      <a:pPr algn="ctr"/>
                      <a:r>
                        <a:rPr lang="en-US" dirty="0">
                          <a:solidFill>
                            <a:schemeClr val="tx1"/>
                          </a:solidFill>
                        </a:rPr>
                        <a:t>R25</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R26</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R27</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R28</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R29</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R30</a:t>
                      </a:r>
                    </a:p>
                  </a:txBody>
                  <a:tcPr>
                    <a:solidFill>
                      <a:srgbClr val="FF0000"/>
                    </a:solidFill>
                  </a:tcPr>
                </a:tc>
                <a:extLst>
                  <a:ext uri="{0D108BD9-81ED-4DB2-BD59-A6C34878D82A}">
                    <a16:rowId xmlns:a16="http://schemas.microsoft.com/office/drawing/2014/main" val="3671834308"/>
                  </a:ext>
                </a:extLst>
              </a:tr>
              <a:tr h="751983">
                <a:tc>
                  <a:txBody>
                    <a:bodyPr/>
                    <a:lstStyle/>
                    <a:p>
                      <a:pPr algn="ctr"/>
                      <a:r>
                        <a:rPr lang="en-US" dirty="0">
                          <a:solidFill>
                            <a:schemeClr val="tx1"/>
                          </a:solidFill>
                        </a:rPr>
                        <a:t>R31</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R32</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R33</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R34</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R35</a:t>
                      </a:r>
                    </a:p>
                  </a:txBody>
                  <a:tcPr>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R36</a:t>
                      </a:r>
                    </a:p>
                  </a:txBody>
                  <a:tcPr>
                    <a:solidFill>
                      <a:srgbClr val="FF0000"/>
                    </a:solidFill>
                  </a:tcPr>
                </a:tc>
                <a:extLst>
                  <a:ext uri="{0D108BD9-81ED-4DB2-BD59-A6C34878D82A}">
                    <a16:rowId xmlns:a16="http://schemas.microsoft.com/office/drawing/2014/main" val="2454572886"/>
                  </a:ext>
                </a:extLst>
              </a:tr>
            </a:tbl>
          </a:graphicData>
        </a:graphic>
      </p:graphicFrame>
    </p:spTree>
    <p:extLst>
      <p:ext uri="{BB962C8B-B14F-4D97-AF65-F5344CB8AC3E}">
        <p14:creationId xmlns:p14="http://schemas.microsoft.com/office/powerpoint/2010/main" val="1439283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28914</TotalTime>
  <Words>787</Words>
  <Application>Microsoft Macintosh PowerPoint</Application>
  <PresentationFormat>Widescreen</PresentationFormat>
  <Paragraphs>210</Paragraphs>
  <Slides>20</Slides>
  <Notes>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Cambria Math</vt:lpstr>
      <vt:lpstr>Courier New</vt:lpstr>
      <vt:lpstr>Roboto</vt:lpstr>
      <vt:lpstr>Times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Soheil Saghafi</dc:creator>
  <cp:lastModifiedBy>Saghafi, Soheil</cp:lastModifiedBy>
  <cp:revision>414</cp:revision>
  <dcterms:created xsi:type="dcterms:W3CDTF">2021-11-22T14:06:47Z</dcterms:created>
  <dcterms:modified xsi:type="dcterms:W3CDTF">2022-10-20T00:30:28Z</dcterms:modified>
</cp:coreProperties>
</file>